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tags/tag7.xml" ContentType="application/vnd.openxmlformats-officedocument.presentationml.tags+xml"/>
  <Override PartName="/ppt/notesSlides/notesSlide18.xml" ContentType="application/vnd.openxmlformats-officedocument.presentationml.notesSlide+xml"/>
  <Override PartName="/ppt/tags/tag8.xml" ContentType="application/vnd.openxmlformats-officedocument.presentationml.tags+xml"/>
  <Override PartName="/ppt/notesSlides/notesSlide19.xml" ContentType="application/vnd.openxmlformats-officedocument.presentationml.notesSlide+xml"/>
  <Override PartName="/ppt/tags/tag9.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0.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57"/>
  </p:notesMasterIdLst>
  <p:sldIdLst>
    <p:sldId id="309"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10"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23" autoAdjust="0"/>
    <p:restoredTop sz="79691" autoAdjust="0"/>
  </p:normalViewPr>
  <p:slideViewPr>
    <p:cSldViewPr snapToGrid="0" snapToObjects="1">
      <p:cViewPr varScale="1">
        <p:scale>
          <a:sx n="77" d="100"/>
          <a:sy n="77" d="100"/>
        </p:scale>
        <p:origin x="-320" y="-112"/>
      </p:cViewPr>
      <p:guideLst>
        <p:guide orient="horz" pos="2160"/>
        <p:guide pos="2880"/>
      </p:guideLst>
    </p:cSldViewPr>
  </p:slideViewPr>
  <p:outlineViewPr>
    <p:cViewPr>
      <p:scale>
        <a:sx n="33" d="100"/>
        <a:sy n="33" d="100"/>
      </p:scale>
      <p:origin x="0" y="2830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96911C-4BF1-E147-B1E2-335499AA58AB}" type="datetimeFigureOut">
              <a:rPr lang="en-US" smtClean="0"/>
              <a:pPr/>
              <a:t>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58B8DC-9754-3746-9996-85D343775134}" type="slidenum">
              <a:rPr lang="en-US" smtClean="0"/>
              <a:pPr/>
              <a:t>‹#›</a:t>
            </a:fld>
            <a:endParaRPr lang="en-US"/>
          </a:p>
        </p:txBody>
      </p:sp>
    </p:spTree>
    <p:extLst>
      <p:ext uri="{BB962C8B-B14F-4D97-AF65-F5344CB8AC3E}">
        <p14:creationId xmlns:p14="http://schemas.microsoft.com/office/powerpoint/2010/main" val="1670058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Temp,</a:t>
            </a:r>
            <a:r>
              <a:rPr lang="en-US" baseline="0" dirty="0" smtClean="0"/>
              <a:t> CO2, Dust in atmosphere: Last </a:t>
            </a:r>
            <a:r>
              <a:rPr lang="en-US" baseline="0" smtClean="0"/>
              <a:t>450 thousand years.</a:t>
            </a:r>
            <a:endParaRPr lang="en-US"/>
          </a:p>
        </p:txBody>
      </p:sp>
      <p:sp>
        <p:nvSpPr>
          <p:cNvPr id="4" name="Slide Number Placeholder 3"/>
          <p:cNvSpPr>
            <a:spLocks noGrp="1"/>
          </p:cNvSpPr>
          <p:nvPr>
            <p:ph type="sldNum" sz="quarter" idx="10"/>
          </p:nvPr>
        </p:nvSpPr>
        <p:spPr/>
        <p:txBody>
          <a:bodyPr/>
          <a:lstStyle/>
          <a:p>
            <a:fld id="{FD58B8DC-9754-3746-9996-85D343775134}" type="slidenum">
              <a:rPr lang="en-US" smtClean="0"/>
              <a:pPr/>
              <a:t>4</a:t>
            </a:fld>
            <a:endParaRPr lang="en-US"/>
          </a:p>
        </p:txBody>
      </p:sp>
    </p:spTree>
    <p:extLst>
      <p:ext uri="{BB962C8B-B14F-4D97-AF65-F5344CB8AC3E}">
        <p14:creationId xmlns:p14="http://schemas.microsoft.com/office/powerpoint/2010/main" val="2223885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Arial" charset="0"/>
                <a:ea typeface="ＭＳ Ｐゴシック" charset="0"/>
                <a:cs typeface="ＭＳ Ｐゴシック" charset="0"/>
              </a:defRPr>
            </a:lvl1pPr>
            <a:lvl2pPr marL="35879619" indent="-35447153" defTabSz="914485" eaLnBrk="0" hangingPunct="0">
              <a:defRPr sz="2300">
                <a:solidFill>
                  <a:schemeClr val="tx1"/>
                </a:solidFill>
                <a:latin typeface="Arial" charset="0"/>
                <a:ea typeface="ＭＳ Ｐゴシック" charset="0"/>
              </a:defRPr>
            </a:lvl2pPr>
            <a:lvl3pPr eaLnBrk="0" hangingPunct="0">
              <a:defRPr sz="2300">
                <a:solidFill>
                  <a:schemeClr val="tx1"/>
                </a:solidFill>
                <a:latin typeface="Arial" charset="0"/>
                <a:ea typeface="ＭＳ Ｐゴシック" charset="0"/>
              </a:defRPr>
            </a:lvl3pPr>
            <a:lvl4pPr eaLnBrk="0" hangingPunct="0">
              <a:defRPr sz="2300">
                <a:solidFill>
                  <a:schemeClr val="tx1"/>
                </a:solidFill>
                <a:latin typeface="Arial" charset="0"/>
                <a:ea typeface="ＭＳ Ｐゴシック" charset="0"/>
              </a:defRPr>
            </a:lvl4pPr>
            <a:lvl5pPr eaLnBrk="0" hangingPunct="0">
              <a:defRPr sz="2300">
                <a:solidFill>
                  <a:schemeClr val="tx1"/>
                </a:solidFill>
                <a:latin typeface="Arial" charset="0"/>
                <a:ea typeface="ＭＳ Ｐゴシック" charset="0"/>
              </a:defRPr>
            </a:lvl5pPr>
            <a:lvl6pPr marL="432465" eaLnBrk="0" fontAlgn="base" hangingPunct="0">
              <a:spcBef>
                <a:spcPct val="0"/>
              </a:spcBef>
              <a:spcAft>
                <a:spcPct val="0"/>
              </a:spcAft>
              <a:defRPr sz="2300">
                <a:solidFill>
                  <a:schemeClr val="tx1"/>
                </a:solidFill>
                <a:latin typeface="Arial" charset="0"/>
                <a:ea typeface="ＭＳ Ｐゴシック" charset="0"/>
              </a:defRPr>
            </a:lvl6pPr>
            <a:lvl7pPr marL="864931" eaLnBrk="0" fontAlgn="base" hangingPunct="0">
              <a:spcBef>
                <a:spcPct val="0"/>
              </a:spcBef>
              <a:spcAft>
                <a:spcPct val="0"/>
              </a:spcAft>
              <a:defRPr sz="2300">
                <a:solidFill>
                  <a:schemeClr val="tx1"/>
                </a:solidFill>
                <a:latin typeface="Arial" charset="0"/>
                <a:ea typeface="ＭＳ Ｐゴシック" charset="0"/>
              </a:defRPr>
            </a:lvl7pPr>
            <a:lvl8pPr marL="1297396" eaLnBrk="0" fontAlgn="base" hangingPunct="0">
              <a:spcBef>
                <a:spcPct val="0"/>
              </a:spcBef>
              <a:spcAft>
                <a:spcPct val="0"/>
              </a:spcAft>
              <a:defRPr sz="2300">
                <a:solidFill>
                  <a:schemeClr val="tx1"/>
                </a:solidFill>
                <a:latin typeface="Arial" charset="0"/>
                <a:ea typeface="ＭＳ Ｐゴシック" charset="0"/>
              </a:defRPr>
            </a:lvl8pPr>
            <a:lvl9pPr marL="1729862"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E97FCF1F-D404-4E43-A55F-E3C54D779B7A}" type="slidenum">
              <a:rPr lang="en-US" sz="1200">
                <a:latin typeface="Calibri" charset="0"/>
              </a:rPr>
              <a:pPr eaLnBrk="1" hangingPunct="1"/>
              <a:t>21</a:t>
            </a:fld>
            <a:endParaRPr lang="en-US" sz="1200">
              <a:latin typeface="Calibri" charset="0"/>
            </a:endParaRPr>
          </a:p>
        </p:txBody>
      </p:sp>
      <p:sp>
        <p:nvSpPr>
          <p:cNvPr id="61443" name="Rectangle 2"/>
          <p:cNvSpPr>
            <a:spLocks noGrp="1" noRot="1" noChangeAspect="1" noChangeArrowheads="1" noTextEdit="1"/>
          </p:cNvSpPr>
          <p:nvPr>
            <p:ph type="sldImg"/>
          </p:nvPr>
        </p:nvSpPr>
        <p:spPr>
          <a:xfrm>
            <a:off x="1152525" y="692150"/>
            <a:ext cx="4554538" cy="3417888"/>
          </a:xfrm>
          <a:ln/>
        </p:spPr>
      </p:sp>
      <p:sp>
        <p:nvSpPr>
          <p:cNvPr id="61444" name="Rectangle 3"/>
          <p:cNvSpPr>
            <a:spLocks noGrp="1" noChangeArrowheads="1"/>
          </p:cNvSpPr>
          <p:nvPr>
            <p:ph type="body" idx="1"/>
          </p:nvPr>
        </p:nvSpPr>
        <p:spPr>
          <a:xfrm>
            <a:off x="915294" y="4342191"/>
            <a:ext cx="5027414" cy="41154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Arial" charset="0"/>
                <a:ea typeface="ＭＳ Ｐゴシック" charset="0"/>
                <a:cs typeface="ＭＳ Ｐゴシック" charset="0"/>
              </a:defRPr>
            </a:lvl1pPr>
            <a:lvl2pPr marL="35879619" indent="-35447153" defTabSz="914485" eaLnBrk="0" hangingPunct="0">
              <a:defRPr sz="2300">
                <a:solidFill>
                  <a:schemeClr val="tx1"/>
                </a:solidFill>
                <a:latin typeface="Arial" charset="0"/>
                <a:ea typeface="ＭＳ Ｐゴシック" charset="0"/>
              </a:defRPr>
            </a:lvl2pPr>
            <a:lvl3pPr eaLnBrk="0" hangingPunct="0">
              <a:defRPr sz="2300">
                <a:solidFill>
                  <a:schemeClr val="tx1"/>
                </a:solidFill>
                <a:latin typeface="Arial" charset="0"/>
                <a:ea typeface="ＭＳ Ｐゴシック" charset="0"/>
              </a:defRPr>
            </a:lvl3pPr>
            <a:lvl4pPr eaLnBrk="0" hangingPunct="0">
              <a:defRPr sz="2300">
                <a:solidFill>
                  <a:schemeClr val="tx1"/>
                </a:solidFill>
                <a:latin typeface="Arial" charset="0"/>
                <a:ea typeface="ＭＳ Ｐゴシック" charset="0"/>
              </a:defRPr>
            </a:lvl4pPr>
            <a:lvl5pPr eaLnBrk="0" hangingPunct="0">
              <a:defRPr sz="2300">
                <a:solidFill>
                  <a:schemeClr val="tx1"/>
                </a:solidFill>
                <a:latin typeface="Arial" charset="0"/>
                <a:ea typeface="ＭＳ Ｐゴシック" charset="0"/>
              </a:defRPr>
            </a:lvl5pPr>
            <a:lvl6pPr marL="432465" eaLnBrk="0" fontAlgn="base" hangingPunct="0">
              <a:spcBef>
                <a:spcPct val="0"/>
              </a:spcBef>
              <a:spcAft>
                <a:spcPct val="0"/>
              </a:spcAft>
              <a:defRPr sz="2300">
                <a:solidFill>
                  <a:schemeClr val="tx1"/>
                </a:solidFill>
                <a:latin typeface="Arial" charset="0"/>
                <a:ea typeface="ＭＳ Ｐゴシック" charset="0"/>
              </a:defRPr>
            </a:lvl6pPr>
            <a:lvl7pPr marL="864931" eaLnBrk="0" fontAlgn="base" hangingPunct="0">
              <a:spcBef>
                <a:spcPct val="0"/>
              </a:spcBef>
              <a:spcAft>
                <a:spcPct val="0"/>
              </a:spcAft>
              <a:defRPr sz="2300">
                <a:solidFill>
                  <a:schemeClr val="tx1"/>
                </a:solidFill>
                <a:latin typeface="Arial" charset="0"/>
                <a:ea typeface="ＭＳ Ｐゴシック" charset="0"/>
              </a:defRPr>
            </a:lvl7pPr>
            <a:lvl8pPr marL="1297396" eaLnBrk="0" fontAlgn="base" hangingPunct="0">
              <a:spcBef>
                <a:spcPct val="0"/>
              </a:spcBef>
              <a:spcAft>
                <a:spcPct val="0"/>
              </a:spcAft>
              <a:defRPr sz="2300">
                <a:solidFill>
                  <a:schemeClr val="tx1"/>
                </a:solidFill>
                <a:latin typeface="Arial" charset="0"/>
                <a:ea typeface="ＭＳ Ｐゴシック" charset="0"/>
              </a:defRPr>
            </a:lvl8pPr>
            <a:lvl9pPr marL="1729862"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23ADE667-900F-6F47-895C-18D90C7862B1}" type="slidenum">
              <a:rPr lang="en-US" sz="1200">
                <a:latin typeface="Calibri" charset="0"/>
              </a:rPr>
              <a:pPr eaLnBrk="1" hangingPunct="1"/>
              <a:t>22</a:t>
            </a:fld>
            <a:endParaRPr lang="en-US" sz="1200">
              <a:latin typeface="Calibri" charset="0"/>
            </a:endParaRPr>
          </a:p>
        </p:txBody>
      </p:sp>
      <p:sp>
        <p:nvSpPr>
          <p:cNvPr id="51203" name="Rectangle 2"/>
          <p:cNvSpPr>
            <a:spLocks noGrp="1" noRot="1" noChangeAspect="1" noChangeArrowheads="1" noTextEdit="1"/>
          </p:cNvSpPr>
          <p:nvPr>
            <p:ph type="sldImg"/>
          </p:nvPr>
        </p:nvSpPr>
        <p:spPr>
          <a:xfrm>
            <a:off x="1187648" y="692452"/>
            <a:ext cx="4484192" cy="3416905"/>
          </a:xfrm>
          <a:ln/>
        </p:spPr>
      </p:sp>
      <p:sp>
        <p:nvSpPr>
          <p:cNvPr id="51204" name="Rectangle 3"/>
          <p:cNvSpPr>
            <a:spLocks noGrp="1" noChangeArrowheads="1"/>
          </p:cNvSpPr>
          <p:nvPr>
            <p:ph type="body" idx="1"/>
          </p:nvPr>
        </p:nvSpPr>
        <p:spPr>
          <a:xfrm>
            <a:off x="915294" y="4342191"/>
            <a:ext cx="5027414" cy="41154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Arial" charset="0"/>
                <a:ea typeface="ＭＳ Ｐゴシック" charset="0"/>
                <a:cs typeface="ＭＳ Ｐゴシック" charset="0"/>
              </a:defRPr>
            </a:lvl1pPr>
            <a:lvl2pPr marL="35879619" indent="-35447153" defTabSz="914485" eaLnBrk="0" hangingPunct="0">
              <a:defRPr sz="2300">
                <a:solidFill>
                  <a:schemeClr val="tx1"/>
                </a:solidFill>
                <a:latin typeface="Arial" charset="0"/>
                <a:ea typeface="ＭＳ Ｐゴシック" charset="0"/>
              </a:defRPr>
            </a:lvl2pPr>
            <a:lvl3pPr eaLnBrk="0" hangingPunct="0">
              <a:defRPr sz="2300">
                <a:solidFill>
                  <a:schemeClr val="tx1"/>
                </a:solidFill>
                <a:latin typeface="Arial" charset="0"/>
                <a:ea typeface="ＭＳ Ｐゴシック" charset="0"/>
              </a:defRPr>
            </a:lvl3pPr>
            <a:lvl4pPr eaLnBrk="0" hangingPunct="0">
              <a:defRPr sz="2300">
                <a:solidFill>
                  <a:schemeClr val="tx1"/>
                </a:solidFill>
                <a:latin typeface="Arial" charset="0"/>
                <a:ea typeface="ＭＳ Ｐゴシック" charset="0"/>
              </a:defRPr>
            </a:lvl4pPr>
            <a:lvl5pPr eaLnBrk="0" hangingPunct="0">
              <a:defRPr sz="2300">
                <a:solidFill>
                  <a:schemeClr val="tx1"/>
                </a:solidFill>
                <a:latin typeface="Arial" charset="0"/>
                <a:ea typeface="ＭＳ Ｐゴシック" charset="0"/>
              </a:defRPr>
            </a:lvl5pPr>
            <a:lvl6pPr marL="432465" eaLnBrk="0" fontAlgn="base" hangingPunct="0">
              <a:spcBef>
                <a:spcPct val="0"/>
              </a:spcBef>
              <a:spcAft>
                <a:spcPct val="0"/>
              </a:spcAft>
              <a:defRPr sz="2300">
                <a:solidFill>
                  <a:schemeClr val="tx1"/>
                </a:solidFill>
                <a:latin typeface="Arial" charset="0"/>
                <a:ea typeface="ＭＳ Ｐゴシック" charset="0"/>
              </a:defRPr>
            </a:lvl6pPr>
            <a:lvl7pPr marL="864931" eaLnBrk="0" fontAlgn="base" hangingPunct="0">
              <a:spcBef>
                <a:spcPct val="0"/>
              </a:spcBef>
              <a:spcAft>
                <a:spcPct val="0"/>
              </a:spcAft>
              <a:defRPr sz="2300">
                <a:solidFill>
                  <a:schemeClr val="tx1"/>
                </a:solidFill>
                <a:latin typeface="Arial" charset="0"/>
                <a:ea typeface="ＭＳ Ｐゴシック" charset="0"/>
              </a:defRPr>
            </a:lvl7pPr>
            <a:lvl8pPr marL="1297396" eaLnBrk="0" fontAlgn="base" hangingPunct="0">
              <a:spcBef>
                <a:spcPct val="0"/>
              </a:spcBef>
              <a:spcAft>
                <a:spcPct val="0"/>
              </a:spcAft>
              <a:defRPr sz="2300">
                <a:solidFill>
                  <a:schemeClr val="tx1"/>
                </a:solidFill>
                <a:latin typeface="Arial" charset="0"/>
                <a:ea typeface="ＭＳ Ｐゴシック" charset="0"/>
              </a:defRPr>
            </a:lvl8pPr>
            <a:lvl9pPr marL="1729862"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FC8B19ED-79B4-6C48-852E-952C1928D3AB}" type="slidenum">
              <a:rPr lang="en-US" sz="1200">
                <a:latin typeface="Calibri" charset="0"/>
              </a:rPr>
              <a:pPr eaLnBrk="1" hangingPunct="1"/>
              <a:t>24</a:t>
            </a:fld>
            <a:endParaRPr lang="en-US" sz="1200">
              <a:latin typeface="Calibri" charset="0"/>
            </a:endParaRPr>
          </a:p>
        </p:txBody>
      </p:sp>
      <p:sp>
        <p:nvSpPr>
          <p:cNvPr id="64515" name="Rectangle 2"/>
          <p:cNvSpPr>
            <a:spLocks noGrp="1" noRot="1" noChangeAspect="1" noChangeArrowheads="1" noTextEdit="1"/>
          </p:cNvSpPr>
          <p:nvPr>
            <p:ph type="sldImg"/>
          </p:nvPr>
        </p:nvSpPr>
        <p:spPr>
          <a:xfrm>
            <a:off x="1187648" y="692452"/>
            <a:ext cx="4484192" cy="3416905"/>
          </a:xfrm>
          <a:ln/>
        </p:spPr>
      </p:sp>
      <p:sp>
        <p:nvSpPr>
          <p:cNvPr id="64516" name="Rectangle 3"/>
          <p:cNvSpPr>
            <a:spLocks noGrp="1" noChangeArrowheads="1"/>
          </p:cNvSpPr>
          <p:nvPr>
            <p:ph type="body" idx="1"/>
          </p:nvPr>
        </p:nvSpPr>
        <p:spPr>
          <a:xfrm>
            <a:off x="915294" y="4342191"/>
            <a:ext cx="5027414" cy="41154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Arial" charset="0"/>
                <a:ea typeface="ＭＳ Ｐゴシック" charset="0"/>
                <a:cs typeface="ＭＳ Ｐゴシック" charset="0"/>
              </a:defRPr>
            </a:lvl1pPr>
            <a:lvl2pPr marL="35879619" indent="-35447153" defTabSz="914485" eaLnBrk="0" hangingPunct="0">
              <a:defRPr sz="2300">
                <a:solidFill>
                  <a:schemeClr val="tx1"/>
                </a:solidFill>
                <a:latin typeface="Arial" charset="0"/>
                <a:ea typeface="ＭＳ Ｐゴシック" charset="0"/>
              </a:defRPr>
            </a:lvl2pPr>
            <a:lvl3pPr eaLnBrk="0" hangingPunct="0">
              <a:defRPr sz="2300">
                <a:solidFill>
                  <a:schemeClr val="tx1"/>
                </a:solidFill>
                <a:latin typeface="Arial" charset="0"/>
                <a:ea typeface="ＭＳ Ｐゴシック" charset="0"/>
              </a:defRPr>
            </a:lvl3pPr>
            <a:lvl4pPr eaLnBrk="0" hangingPunct="0">
              <a:defRPr sz="2300">
                <a:solidFill>
                  <a:schemeClr val="tx1"/>
                </a:solidFill>
                <a:latin typeface="Arial" charset="0"/>
                <a:ea typeface="ＭＳ Ｐゴシック" charset="0"/>
              </a:defRPr>
            </a:lvl4pPr>
            <a:lvl5pPr eaLnBrk="0" hangingPunct="0">
              <a:defRPr sz="2300">
                <a:solidFill>
                  <a:schemeClr val="tx1"/>
                </a:solidFill>
                <a:latin typeface="Arial" charset="0"/>
                <a:ea typeface="ＭＳ Ｐゴシック" charset="0"/>
              </a:defRPr>
            </a:lvl5pPr>
            <a:lvl6pPr marL="432465" eaLnBrk="0" fontAlgn="base" hangingPunct="0">
              <a:spcBef>
                <a:spcPct val="0"/>
              </a:spcBef>
              <a:spcAft>
                <a:spcPct val="0"/>
              </a:spcAft>
              <a:defRPr sz="2300">
                <a:solidFill>
                  <a:schemeClr val="tx1"/>
                </a:solidFill>
                <a:latin typeface="Arial" charset="0"/>
                <a:ea typeface="ＭＳ Ｐゴシック" charset="0"/>
              </a:defRPr>
            </a:lvl6pPr>
            <a:lvl7pPr marL="864931" eaLnBrk="0" fontAlgn="base" hangingPunct="0">
              <a:spcBef>
                <a:spcPct val="0"/>
              </a:spcBef>
              <a:spcAft>
                <a:spcPct val="0"/>
              </a:spcAft>
              <a:defRPr sz="2300">
                <a:solidFill>
                  <a:schemeClr val="tx1"/>
                </a:solidFill>
                <a:latin typeface="Arial" charset="0"/>
                <a:ea typeface="ＭＳ Ｐゴシック" charset="0"/>
              </a:defRPr>
            </a:lvl7pPr>
            <a:lvl8pPr marL="1297396" eaLnBrk="0" fontAlgn="base" hangingPunct="0">
              <a:spcBef>
                <a:spcPct val="0"/>
              </a:spcBef>
              <a:spcAft>
                <a:spcPct val="0"/>
              </a:spcAft>
              <a:defRPr sz="2300">
                <a:solidFill>
                  <a:schemeClr val="tx1"/>
                </a:solidFill>
                <a:latin typeface="Arial" charset="0"/>
                <a:ea typeface="ＭＳ Ｐゴシック" charset="0"/>
              </a:defRPr>
            </a:lvl8pPr>
            <a:lvl9pPr marL="1729862"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498808FE-A701-7244-8AD9-5466D8B9F0DF}" type="slidenum">
              <a:rPr lang="en-US" sz="1200">
                <a:latin typeface="Calibri" charset="0"/>
              </a:rPr>
              <a:pPr eaLnBrk="1" hangingPunct="1"/>
              <a:t>25</a:t>
            </a:fld>
            <a:endParaRPr lang="en-US" sz="1200">
              <a:latin typeface="Calibri" charset="0"/>
            </a:endParaRPr>
          </a:p>
        </p:txBody>
      </p:sp>
      <p:sp>
        <p:nvSpPr>
          <p:cNvPr id="68611" name="Rectangle 2"/>
          <p:cNvSpPr>
            <a:spLocks noGrp="1" noRot="1" noChangeAspect="1" noChangeArrowheads="1" noTextEdit="1"/>
          </p:cNvSpPr>
          <p:nvPr>
            <p:ph type="sldImg"/>
          </p:nvPr>
        </p:nvSpPr>
        <p:spPr>
          <a:xfrm>
            <a:off x="1144489" y="653143"/>
            <a:ext cx="4573488" cy="3484941"/>
          </a:xfrm>
          <a:ln/>
        </p:spPr>
      </p:sp>
      <p:sp>
        <p:nvSpPr>
          <p:cNvPr id="68612" name="Rectangle 3"/>
          <p:cNvSpPr>
            <a:spLocks noGrp="1" noChangeArrowheads="1"/>
          </p:cNvSpPr>
          <p:nvPr>
            <p:ph type="body" idx="1"/>
          </p:nvPr>
        </p:nvSpPr>
        <p:spPr>
          <a:xfrm>
            <a:off x="928688" y="4354286"/>
            <a:ext cx="5000625" cy="41365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Arial" charset="0"/>
                <a:ea typeface="ＭＳ Ｐゴシック" charset="0"/>
                <a:cs typeface="ＭＳ Ｐゴシック" charset="0"/>
              </a:defRPr>
            </a:lvl1pPr>
            <a:lvl2pPr marL="35879619" indent="-35447153" defTabSz="914485" eaLnBrk="0" hangingPunct="0">
              <a:defRPr sz="2300">
                <a:solidFill>
                  <a:schemeClr val="tx1"/>
                </a:solidFill>
                <a:latin typeface="Arial" charset="0"/>
                <a:ea typeface="ＭＳ Ｐゴシック" charset="0"/>
              </a:defRPr>
            </a:lvl2pPr>
            <a:lvl3pPr eaLnBrk="0" hangingPunct="0">
              <a:defRPr sz="2300">
                <a:solidFill>
                  <a:schemeClr val="tx1"/>
                </a:solidFill>
                <a:latin typeface="Arial" charset="0"/>
                <a:ea typeface="ＭＳ Ｐゴシック" charset="0"/>
              </a:defRPr>
            </a:lvl3pPr>
            <a:lvl4pPr eaLnBrk="0" hangingPunct="0">
              <a:defRPr sz="2300">
                <a:solidFill>
                  <a:schemeClr val="tx1"/>
                </a:solidFill>
                <a:latin typeface="Arial" charset="0"/>
                <a:ea typeface="ＭＳ Ｐゴシック" charset="0"/>
              </a:defRPr>
            </a:lvl4pPr>
            <a:lvl5pPr eaLnBrk="0" hangingPunct="0">
              <a:defRPr sz="2300">
                <a:solidFill>
                  <a:schemeClr val="tx1"/>
                </a:solidFill>
                <a:latin typeface="Arial" charset="0"/>
                <a:ea typeface="ＭＳ Ｐゴシック" charset="0"/>
              </a:defRPr>
            </a:lvl5pPr>
            <a:lvl6pPr marL="432465" eaLnBrk="0" fontAlgn="base" hangingPunct="0">
              <a:spcBef>
                <a:spcPct val="0"/>
              </a:spcBef>
              <a:spcAft>
                <a:spcPct val="0"/>
              </a:spcAft>
              <a:defRPr sz="2300">
                <a:solidFill>
                  <a:schemeClr val="tx1"/>
                </a:solidFill>
                <a:latin typeface="Arial" charset="0"/>
                <a:ea typeface="ＭＳ Ｐゴシック" charset="0"/>
              </a:defRPr>
            </a:lvl6pPr>
            <a:lvl7pPr marL="864931" eaLnBrk="0" fontAlgn="base" hangingPunct="0">
              <a:spcBef>
                <a:spcPct val="0"/>
              </a:spcBef>
              <a:spcAft>
                <a:spcPct val="0"/>
              </a:spcAft>
              <a:defRPr sz="2300">
                <a:solidFill>
                  <a:schemeClr val="tx1"/>
                </a:solidFill>
                <a:latin typeface="Arial" charset="0"/>
                <a:ea typeface="ＭＳ Ｐゴシック" charset="0"/>
              </a:defRPr>
            </a:lvl7pPr>
            <a:lvl8pPr marL="1297396" eaLnBrk="0" fontAlgn="base" hangingPunct="0">
              <a:spcBef>
                <a:spcPct val="0"/>
              </a:spcBef>
              <a:spcAft>
                <a:spcPct val="0"/>
              </a:spcAft>
              <a:defRPr sz="2300">
                <a:solidFill>
                  <a:schemeClr val="tx1"/>
                </a:solidFill>
                <a:latin typeface="Arial" charset="0"/>
                <a:ea typeface="ＭＳ Ｐゴシック" charset="0"/>
              </a:defRPr>
            </a:lvl8pPr>
            <a:lvl9pPr marL="1729862"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0A69E189-2CB3-0748-A5D3-0E322E523B30}" type="slidenum">
              <a:rPr lang="en-US" sz="1200">
                <a:latin typeface="Calibri" charset="0"/>
              </a:rPr>
              <a:pPr eaLnBrk="1" hangingPunct="1"/>
              <a:t>26</a:t>
            </a:fld>
            <a:endParaRPr lang="en-US" sz="1200">
              <a:latin typeface="Calibri" charset="0"/>
            </a:endParaRPr>
          </a:p>
        </p:txBody>
      </p:sp>
      <p:sp>
        <p:nvSpPr>
          <p:cNvPr id="70659" name="Rectangle 2"/>
          <p:cNvSpPr>
            <a:spLocks noGrp="1" noRot="1" noChangeAspect="1" noChangeArrowheads="1" noTextEdit="1"/>
          </p:cNvSpPr>
          <p:nvPr>
            <p:ph type="sldImg"/>
          </p:nvPr>
        </p:nvSpPr>
        <p:spPr>
          <a:xfrm>
            <a:off x="1152525" y="692150"/>
            <a:ext cx="4554538" cy="3417888"/>
          </a:xfrm>
          <a:ln/>
        </p:spPr>
      </p:sp>
      <p:sp>
        <p:nvSpPr>
          <p:cNvPr id="70660" name="Rectangle 3"/>
          <p:cNvSpPr>
            <a:spLocks noGrp="1" noChangeArrowheads="1"/>
          </p:cNvSpPr>
          <p:nvPr>
            <p:ph type="body" idx="1"/>
          </p:nvPr>
        </p:nvSpPr>
        <p:spPr>
          <a:xfrm>
            <a:off x="915294" y="4342191"/>
            <a:ext cx="5027414" cy="41154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Arial" charset="0"/>
                <a:ea typeface="ＭＳ Ｐゴシック" charset="0"/>
                <a:cs typeface="ＭＳ Ｐゴシック" charset="0"/>
              </a:defRPr>
            </a:lvl1pPr>
            <a:lvl2pPr marL="35879619" indent="-35447153" defTabSz="914485" eaLnBrk="0" hangingPunct="0">
              <a:defRPr sz="2300">
                <a:solidFill>
                  <a:schemeClr val="tx1"/>
                </a:solidFill>
                <a:latin typeface="Arial" charset="0"/>
                <a:ea typeface="ＭＳ Ｐゴシック" charset="0"/>
              </a:defRPr>
            </a:lvl2pPr>
            <a:lvl3pPr eaLnBrk="0" hangingPunct="0">
              <a:defRPr sz="2300">
                <a:solidFill>
                  <a:schemeClr val="tx1"/>
                </a:solidFill>
                <a:latin typeface="Arial" charset="0"/>
                <a:ea typeface="ＭＳ Ｐゴシック" charset="0"/>
              </a:defRPr>
            </a:lvl3pPr>
            <a:lvl4pPr eaLnBrk="0" hangingPunct="0">
              <a:defRPr sz="2300">
                <a:solidFill>
                  <a:schemeClr val="tx1"/>
                </a:solidFill>
                <a:latin typeface="Arial" charset="0"/>
                <a:ea typeface="ＭＳ Ｐゴシック" charset="0"/>
              </a:defRPr>
            </a:lvl4pPr>
            <a:lvl5pPr eaLnBrk="0" hangingPunct="0">
              <a:defRPr sz="2300">
                <a:solidFill>
                  <a:schemeClr val="tx1"/>
                </a:solidFill>
                <a:latin typeface="Arial" charset="0"/>
                <a:ea typeface="ＭＳ Ｐゴシック" charset="0"/>
              </a:defRPr>
            </a:lvl5pPr>
            <a:lvl6pPr marL="432465" eaLnBrk="0" fontAlgn="base" hangingPunct="0">
              <a:spcBef>
                <a:spcPct val="0"/>
              </a:spcBef>
              <a:spcAft>
                <a:spcPct val="0"/>
              </a:spcAft>
              <a:defRPr sz="2300">
                <a:solidFill>
                  <a:schemeClr val="tx1"/>
                </a:solidFill>
                <a:latin typeface="Arial" charset="0"/>
                <a:ea typeface="ＭＳ Ｐゴシック" charset="0"/>
              </a:defRPr>
            </a:lvl6pPr>
            <a:lvl7pPr marL="864931" eaLnBrk="0" fontAlgn="base" hangingPunct="0">
              <a:spcBef>
                <a:spcPct val="0"/>
              </a:spcBef>
              <a:spcAft>
                <a:spcPct val="0"/>
              </a:spcAft>
              <a:defRPr sz="2300">
                <a:solidFill>
                  <a:schemeClr val="tx1"/>
                </a:solidFill>
                <a:latin typeface="Arial" charset="0"/>
                <a:ea typeface="ＭＳ Ｐゴシック" charset="0"/>
              </a:defRPr>
            </a:lvl7pPr>
            <a:lvl8pPr marL="1297396" eaLnBrk="0" fontAlgn="base" hangingPunct="0">
              <a:spcBef>
                <a:spcPct val="0"/>
              </a:spcBef>
              <a:spcAft>
                <a:spcPct val="0"/>
              </a:spcAft>
              <a:defRPr sz="2300">
                <a:solidFill>
                  <a:schemeClr val="tx1"/>
                </a:solidFill>
                <a:latin typeface="Arial" charset="0"/>
                <a:ea typeface="ＭＳ Ｐゴシック" charset="0"/>
              </a:defRPr>
            </a:lvl8pPr>
            <a:lvl9pPr marL="1729862"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A2325C10-3FD1-104C-B0A0-8E759C3454B4}" type="slidenum">
              <a:rPr lang="en-US" sz="1200">
                <a:latin typeface="Calibri" charset="0"/>
              </a:rPr>
              <a:pPr eaLnBrk="1" hangingPunct="1"/>
              <a:t>27</a:t>
            </a:fld>
            <a:endParaRPr lang="en-US" sz="1200">
              <a:latin typeface="Calibri" charset="0"/>
            </a:endParaRPr>
          </a:p>
        </p:txBody>
      </p:sp>
      <p:sp>
        <p:nvSpPr>
          <p:cNvPr id="21507" name="Rectangle 2"/>
          <p:cNvSpPr>
            <a:spLocks noGrp="1" noRot="1" noChangeAspect="1" noChangeArrowheads="1" noTextEdit="1"/>
          </p:cNvSpPr>
          <p:nvPr>
            <p:ph type="sldImg"/>
          </p:nvPr>
        </p:nvSpPr>
        <p:spPr>
          <a:xfrm>
            <a:off x="1108075" y="652463"/>
            <a:ext cx="4646613" cy="3486150"/>
          </a:xfrm>
          <a:ln/>
        </p:spPr>
      </p:sp>
      <p:sp>
        <p:nvSpPr>
          <p:cNvPr id="21508" name="Rectangle 3"/>
          <p:cNvSpPr>
            <a:spLocks noGrp="1" noChangeArrowheads="1"/>
          </p:cNvSpPr>
          <p:nvPr>
            <p:ph type="body" idx="1"/>
          </p:nvPr>
        </p:nvSpPr>
        <p:spPr>
          <a:xfrm>
            <a:off x="928688" y="4354286"/>
            <a:ext cx="5000625" cy="41365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Arial" charset="0"/>
                <a:ea typeface="ＭＳ Ｐゴシック" charset="0"/>
                <a:cs typeface="ＭＳ Ｐゴシック" charset="0"/>
              </a:defRPr>
            </a:lvl1pPr>
            <a:lvl2pPr marL="35879619" indent="-35447153" defTabSz="914485" eaLnBrk="0" hangingPunct="0">
              <a:defRPr sz="2300">
                <a:solidFill>
                  <a:schemeClr val="tx1"/>
                </a:solidFill>
                <a:latin typeface="Arial" charset="0"/>
                <a:ea typeface="ＭＳ Ｐゴシック" charset="0"/>
              </a:defRPr>
            </a:lvl2pPr>
            <a:lvl3pPr eaLnBrk="0" hangingPunct="0">
              <a:defRPr sz="2300">
                <a:solidFill>
                  <a:schemeClr val="tx1"/>
                </a:solidFill>
                <a:latin typeface="Arial" charset="0"/>
                <a:ea typeface="ＭＳ Ｐゴシック" charset="0"/>
              </a:defRPr>
            </a:lvl3pPr>
            <a:lvl4pPr eaLnBrk="0" hangingPunct="0">
              <a:defRPr sz="2300">
                <a:solidFill>
                  <a:schemeClr val="tx1"/>
                </a:solidFill>
                <a:latin typeface="Arial" charset="0"/>
                <a:ea typeface="ＭＳ Ｐゴシック" charset="0"/>
              </a:defRPr>
            </a:lvl4pPr>
            <a:lvl5pPr eaLnBrk="0" hangingPunct="0">
              <a:defRPr sz="2300">
                <a:solidFill>
                  <a:schemeClr val="tx1"/>
                </a:solidFill>
                <a:latin typeface="Arial" charset="0"/>
                <a:ea typeface="ＭＳ Ｐゴシック" charset="0"/>
              </a:defRPr>
            </a:lvl5pPr>
            <a:lvl6pPr marL="432465" eaLnBrk="0" fontAlgn="base" hangingPunct="0">
              <a:spcBef>
                <a:spcPct val="0"/>
              </a:spcBef>
              <a:spcAft>
                <a:spcPct val="0"/>
              </a:spcAft>
              <a:defRPr sz="2300">
                <a:solidFill>
                  <a:schemeClr val="tx1"/>
                </a:solidFill>
                <a:latin typeface="Arial" charset="0"/>
                <a:ea typeface="ＭＳ Ｐゴシック" charset="0"/>
              </a:defRPr>
            </a:lvl6pPr>
            <a:lvl7pPr marL="864931" eaLnBrk="0" fontAlgn="base" hangingPunct="0">
              <a:spcBef>
                <a:spcPct val="0"/>
              </a:spcBef>
              <a:spcAft>
                <a:spcPct val="0"/>
              </a:spcAft>
              <a:defRPr sz="2300">
                <a:solidFill>
                  <a:schemeClr val="tx1"/>
                </a:solidFill>
                <a:latin typeface="Arial" charset="0"/>
                <a:ea typeface="ＭＳ Ｐゴシック" charset="0"/>
              </a:defRPr>
            </a:lvl7pPr>
            <a:lvl8pPr marL="1297396" eaLnBrk="0" fontAlgn="base" hangingPunct="0">
              <a:spcBef>
                <a:spcPct val="0"/>
              </a:spcBef>
              <a:spcAft>
                <a:spcPct val="0"/>
              </a:spcAft>
              <a:defRPr sz="2300">
                <a:solidFill>
                  <a:schemeClr val="tx1"/>
                </a:solidFill>
                <a:latin typeface="Arial" charset="0"/>
                <a:ea typeface="ＭＳ Ｐゴシック" charset="0"/>
              </a:defRPr>
            </a:lvl8pPr>
            <a:lvl9pPr marL="1729862"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440F40EC-408F-834D-9FDA-B8F87BC5C08B}" type="slidenum">
              <a:rPr lang="en-US" sz="1200">
                <a:latin typeface="Calibri" charset="0"/>
              </a:rPr>
              <a:pPr eaLnBrk="1" hangingPunct="1"/>
              <a:t>35</a:t>
            </a:fld>
            <a:endParaRPr lang="en-US" sz="1200">
              <a:latin typeface="Calibri" charset="0"/>
            </a:endParaRPr>
          </a:p>
        </p:txBody>
      </p:sp>
      <p:sp>
        <p:nvSpPr>
          <p:cNvPr id="33795" name="Rectangle 2"/>
          <p:cNvSpPr>
            <a:spLocks noGrp="1" noRot="1" noChangeAspect="1" noChangeArrowheads="1" noTextEdit="1"/>
          </p:cNvSpPr>
          <p:nvPr>
            <p:ph type="sldImg"/>
          </p:nvPr>
        </p:nvSpPr>
        <p:spPr>
          <a:xfrm>
            <a:off x="1152525" y="692150"/>
            <a:ext cx="4554538" cy="3417888"/>
          </a:xfrm>
          <a:ln/>
        </p:spPr>
      </p:sp>
      <p:sp>
        <p:nvSpPr>
          <p:cNvPr id="33796" name="Rectangle 3"/>
          <p:cNvSpPr>
            <a:spLocks noGrp="1" noChangeArrowheads="1"/>
          </p:cNvSpPr>
          <p:nvPr>
            <p:ph type="body" idx="1"/>
          </p:nvPr>
        </p:nvSpPr>
        <p:spPr>
          <a:xfrm>
            <a:off x="915294" y="4342191"/>
            <a:ext cx="5027414" cy="41154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Arial" charset="0"/>
                <a:ea typeface="ＭＳ Ｐゴシック" charset="0"/>
                <a:cs typeface="ＭＳ Ｐゴシック" charset="0"/>
              </a:defRPr>
            </a:lvl1pPr>
            <a:lvl2pPr marL="35879619" indent="-35447153" defTabSz="914485" eaLnBrk="0" hangingPunct="0">
              <a:defRPr sz="2300">
                <a:solidFill>
                  <a:schemeClr val="tx1"/>
                </a:solidFill>
                <a:latin typeface="Arial" charset="0"/>
                <a:ea typeface="ＭＳ Ｐゴシック" charset="0"/>
              </a:defRPr>
            </a:lvl2pPr>
            <a:lvl3pPr eaLnBrk="0" hangingPunct="0">
              <a:defRPr sz="2300">
                <a:solidFill>
                  <a:schemeClr val="tx1"/>
                </a:solidFill>
                <a:latin typeface="Arial" charset="0"/>
                <a:ea typeface="ＭＳ Ｐゴシック" charset="0"/>
              </a:defRPr>
            </a:lvl3pPr>
            <a:lvl4pPr eaLnBrk="0" hangingPunct="0">
              <a:defRPr sz="2300">
                <a:solidFill>
                  <a:schemeClr val="tx1"/>
                </a:solidFill>
                <a:latin typeface="Arial" charset="0"/>
                <a:ea typeface="ＭＳ Ｐゴシック" charset="0"/>
              </a:defRPr>
            </a:lvl4pPr>
            <a:lvl5pPr eaLnBrk="0" hangingPunct="0">
              <a:defRPr sz="2300">
                <a:solidFill>
                  <a:schemeClr val="tx1"/>
                </a:solidFill>
                <a:latin typeface="Arial" charset="0"/>
                <a:ea typeface="ＭＳ Ｐゴシック" charset="0"/>
              </a:defRPr>
            </a:lvl5pPr>
            <a:lvl6pPr marL="432465" eaLnBrk="0" fontAlgn="base" hangingPunct="0">
              <a:spcBef>
                <a:spcPct val="0"/>
              </a:spcBef>
              <a:spcAft>
                <a:spcPct val="0"/>
              </a:spcAft>
              <a:defRPr sz="2300">
                <a:solidFill>
                  <a:schemeClr val="tx1"/>
                </a:solidFill>
                <a:latin typeface="Arial" charset="0"/>
                <a:ea typeface="ＭＳ Ｐゴシック" charset="0"/>
              </a:defRPr>
            </a:lvl6pPr>
            <a:lvl7pPr marL="864931" eaLnBrk="0" fontAlgn="base" hangingPunct="0">
              <a:spcBef>
                <a:spcPct val="0"/>
              </a:spcBef>
              <a:spcAft>
                <a:spcPct val="0"/>
              </a:spcAft>
              <a:defRPr sz="2300">
                <a:solidFill>
                  <a:schemeClr val="tx1"/>
                </a:solidFill>
                <a:latin typeface="Arial" charset="0"/>
                <a:ea typeface="ＭＳ Ｐゴシック" charset="0"/>
              </a:defRPr>
            </a:lvl7pPr>
            <a:lvl8pPr marL="1297396" eaLnBrk="0" fontAlgn="base" hangingPunct="0">
              <a:spcBef>
                <a:spcPct val="0"/>
              </a:spcBef>
              <a:spcAft>
                <a:spcPct val="0"/>
              </a:spcAft>
              <a:defRPr sz="2300">
                <a:solidFill>
                  <a:schemeClr val="tx1"/>
                </a:solidFill>
                <a:latin typeface="Arial" charset="0"/>
                <a:ea typeface="ＭＳ Ｐゴシック" charset="0"/>
              </a:defRPr>
            </a:lvl8pPr>
            <a:lvl9pPr marL="1729862"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613FFFFD-A781-4840-8460-28075763F418}" type="slidenum">
              <a:rPr lang="en-US" sz="1200">
                <a:latin typeface="Calibri" charset="0"/>
              </a:rPr>
              <a:pPr eaLnBrk="1" hangingPunct="1"/>
              <a:t>38</a:t>
            </a:fld>
            <a:endParaRPr lang="en-US" sz="1200">
              <a:latin typeface="Calibri" charset="0"/>
            </a:endParaRPr>
          </a:p>
        </p:txBody>
      </p:sp>
      <p:sp>
        <p:nvSpPr>
          <p:cNvPr id="47107" name="Rectangle 2"/>
          <p:cNvSpPr>
            <a:spLocks noGrp="1" noRot="1" noChangeAspect="1" noChangeArrowheads="1" noTextEdit="1"/>
          </p:cNvSpPr>
          <p:nvPr>
            <p:ph type="sldImg"/>
          </p:nvPr>
        </p:nvSpPr>
        <p:spPr>
          <a:xfrm>
            <a:off x="1187648" y="692452"/>
            <a:ext cx="4484192" cy="3416905"/>
          </a:xfrm>
          <a:ln/>
        </p:spPr>
      </p:sp>
      <p:sp>
        <p:nvSpPr>
          <p:cNvPr id="47108" name="Rectangle 3"/>
          <p:cNvSpPr>
            <a:spLocks noGrp="1" noChangeArrowheads="1"/>
          </p:cNvSpPr>
          <p:nvPr>
            <p:ph type="body" idx="1"/>
          </p:nvPr>
        </p:nvSpPr>
        <p:spPr>
          <a:xfrm>
            <a:off x="915294" y="4342191"/>
            <a:ext cx="5027414" cy="41154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Arial" charset="0"/>
                <a:ea typeface="ＭＳ Ｐゴシック" charset="0"/>
                <a:cs typeface="ＭＳ Ｐゴシック" charset="0"/>
              </a:defRPr>
            </a:lvl1pPr>
            <a:lvl2pPr marL="35879619" indent="-35447153" defTabSz="914485" eaLnBrk="0" hangingPunct="0">
              <a:defRPr sz="2300">
                <a:solidFill>
                  <a:schemeClr val="tx1"/>
                </a:solidFill>
                <a:latin typeface="Arial" charset="0"/>
                <a:ea typeface="ＭＳ Ｐゴシック" charset="0"/>
              </a:defRPr>
            </a:lvl2pPr>
            <a:lvl3pPr eaLnBrk="0" hangingPunct="0">
              <a:defRPr sz="2300">
                <a:solidFill>
                  <a:schemeClr val="tx1"/>
                </a:solidFill>
                <a:latin typeface="Arial" charset="0"/>
                <a:ea typeface="ＭＳ Ｐゴシック" charset="0"/>
              </a:defRPr>
            </a:lvl3pPr>
            <a:lvl4pPr eaLnBrk="0" hangingPunct="0">
              <a:defRPr sz="2300">
                <a:solidFill>
                  <a:schemeClr val="tx1"/>
                </a:solidFill>
                <a:latin typeface="Arial" charset="0"/>
                <a:ea typeface="ＭＳ Ｐゴシック" charset="0"/>
              </a:defRPr>
            </a:lvl4pPr>
            <a:lvl5pPr eaLnBrk="0" hangingPunct="0">
              <a:defRPr sz="2300">
                <a:solidFill>
                  <a:schemeClr val="tx1"/>
                </a:solidFill>
                <a:latin typeface="Arial" charset="0"/>
                <a:ea typeface="ＭＳ Ｐゴシック" charset="0"/>
              </a:defRPr>
            </a:lvl5pPr>
            <a:lvl6pPr marL="432465" eaLnBrk="0" fontAlgn="base" hangingPunct="0">
              <a:spcBef>
                <a:spcPct val="0"/>
              </a:spcBef>
              <a:spcAft>
                <a:spcPct val="0"/>
              </a:spcAft>
              <a:defRPr sz="2300">
                <a:solidFill>
                  <a:schemeClr val="tx1"/>
                </a:solidFill>
                <a:latin typeface="Arial" charset="0"/>
                <a:ea typeface="ＭＳ Ｐゴシック" charset="0"/>
              </a:defRPr>
            </a:lvl6pPr>
            <a:lvl7pPr marL="864931" eaLnBrk="0" fontAlgn="base" hangingPunct="0">
              <a:spcBef>
                <a:spcPct val="0"/>
              </a:spcBef>
              <a:spcAft>
                <a:spcPct val="0"/>
              </a:spcAft>
              <a:defRPr sz="2300">
                <a:solidFill>
                  <a:schemeClr val="tx1"/>
                </a:solidFill>
                <a:latin typeface="Arial" charset="0"/>
                <a:ea typeface="ＭＳ Ｐゴシック" charset="0"/>
              </a:defRPr>
            </a:lvl7pPr>
            <a:lvl8pPr marL="1297396" eaLnBrk="0" fontAlgn="base" hangingPunct="0">
              <a:spcBef>
                <a:spcPct val="0"/>
              </a:spcBef>
              <a:spcAft>
                <a:spcPct val="0"/>
              </a:spcAft>
              <a:defRPr sz="2300">
                <a:solidFill>
                  <a:schemeClr val="tx1"/>
                </a:solidFill>
                <a:latin typeface="Arial" charset="0"/>
                <a:ea typeface="ＭＳ Ｐゴシック" charset="0"/>
              </a:defRPr>
            </a:lvl8pPr>
            <a:lvl9pPr marL="1729862"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89AF9B8E-4DDA-9943-981D-DCAC419A6F7D}" type="slidenum">
              <a:rPr lang="en-US" sz="1200">
                <a:latin typeface="Calibri" charset="0"/>
              </a:rPr>
              <a:pPr eaLnBrk="1" hangingPunct="1"/>
              <a:t>39</a:t>
            </a:fld>
            <a:endParaRPr lang="en-US" sz="1200">
              <a:latin typeface="Calibri" charset="0"/>
            </a:endParaRPr>
          </a:p>
        </p:txBody>
      </p:sp>
      <p:sp>
        <p:nvSpPr>
          <p:cNvPr id="73731" name="Rectangle 2"/>
          <p:cNvSpPr>
            <a:spLocks noGrp="1" noRot="1" noChangeAspect="1" noChangeArrowheads="1" noTextEdit="1"/>
          </p:cNvSpPr>
          <p:nvPr>
            <p:ph type="sldImg"/>
          </p:nvPr>
        </p:nvSpPr>
        <p:spPr>
          <a:xfrm>
            <a:off x="1187648" y="692452"/>
            <a:ext cx="4484192" cy="3416905"/>
          </a:xfrm>
          <a:ln/>
        </p:spPr>
      </p:sp>
      <p:sp>
        <p:nvSpPr>
          <p:cNvPr id="73732" name="Rectangle 3"/>
          <p:cNvSpPr>
            <a:spLocks noGrp="1" noChangeArrowheads="1"/>
          </p:cNvSpPr>
          <p:nvPr>
            <p:ph type="body" idx="1"/>
          </p:nvPr>
        </p:nvSpPr>
        <p:spPr>
          <a:xfrm>
            <a:off x="915294" y="4342191"/>
            <a:ext cx="5027414" cy="41154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Arial" charset="0"/>
                <a:ea typeface="ＭＳ Ｐゴシック" charset="0"/>
                <a:cs typeface="ＭＳ Ｐゴシック" charset="0"/>
              </a:defRPr>
            </a:lvl1pPr>
            <a:lvl2pPr marL="35879619" indent="-35447153" defTabSz="914485" eaLnBrk="0" hangingPunct="0">
              <a:defRPr sz="2300">
                <a:solidFill>
                  <a:schemeClr val="tx1"/>
                </a:solidFill>
                <a:latin typeface="Arial" charset="0"/>
                <a:ea typeface="ＭＳ Ｐゴシック" charset="0"/>
              </a:defRPr>
            </a:lvl2pPr>
            <a:lvl3pPr eaLnBrk="0" hangingPunct="0">
              <a:defRPr sz="2300">
                <a:solidFill>
                  <a:schemeClr val="tx1"/>
                </a:solidFill>
                <a:latin typeface="Arial" charset="0"/>
                <a:ea typeface="ＭＳ Ｐゴシック" charset="0"/>
              </a:defRPr>
            </a:lvl3pPr>
            <a:lvl4pPr eaLnBrk="0" hangingPunct="0">
              <a:defRPr sz="2300">
                <a:solidFill>
                  <a:schemeClr val="tx1"/>
                </a:solidFill>
                <a:latin typeface="Arial" charset="0"/>
                <a:ea typeface="ＭＳ Ｐゴシック" charset="0"/>
              </a:defRPr>
            </a:lvl4pPr>
            <a:lvl5pPr eaLnBrk="0" hangingPunct="0">
              <a:defRPr sz="2300">
                <a:solidFill>
                  <a:schemeClr val="tx1"/>
                </a:solidFill>
                <a:latin typeface="Arial" charset="0"/>
                <a:ea typeface="ＭＳ Ｐゴシック" charset="0"/>
              </a:defRPr>
            </a:lvl5pPr>
            <a:lvl6pPr marL="432465" eaLnBrk="0" fontAlgn="base" hangingPunct="0">
              <a:spcBef>
                <a:spcPct val="0"/>
              </a:spcBef>
              <a:spcAft>
                <a:spcPct val="0"/>
              </a:spcAft>
              <a:defRPr sz="2300">
                <a:solidFill>
                  <a:schemeClr val="tx1"/>
                </a:solidFill>
                <a:latin typeface="Arial" charset="0"/>
                <a:ea typeface="ＭＳ Ｐゴシック" charset="0"/>
              </a:defRPr>
            </a:lvl6pPr>
            <a:lvl7pPr marL="864931" eaLnBrk="0" fontAlgn="base" hangingPunct="0">
              <a:spcBef>
                <a:spcPct val="0"/>
              </a:spcBef>
              <a:spcAft>
                <a:spcPct val="0"/>
              </a:spcAft>
              <a:defRPr sz="2300">
                <a:solidFill>
                  <a:schemeClr val="tx1"/>
                </a:solidFill>
                <a:latin typeface="Arial" charset="0"/>
                <a:ea typeface="ＭＳ Ｐゴシック" charset="0"/>
              </a:defRPr>
            </a:lvl7pPr>
            <a:lvl8pPr marL="1297396" eaLnBrk="0" fontAlgn="base" hangingPunct="0">
              <a:spcBef>
                <a:spcPct val="0"/>
              </a:spcBef>
              <a:spcAft>
                <a:spcPct val="0"/>
              </a:spcAft>
              <a:defRPr sz="2300">
                <a:solidFill>
                  <a:schemeClr val="tx1"/>
                </a:solidFill>
                <a:latin typeface="Arial" charset="0"/>
                <a:ea typeface="ＭＳ Ｐゴシック" charset="0"/>
              </a:defRPr>
            </a:lvl8pPr>
            <a:lvl9pPr marL="1729862"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BBE26031-D601-2749-8946-1E735CF62C94}" type="slidenum">
              <a:rPr lang="en-US" sz="1200">
                <a:latin typeface="Calibri" charset="0"/>
              </a:rPr>
              <a:pPr eaLnBrk="1" hangingPunct="1"/>
              <a:t>40</a:t>
            </a:fld>
            <a:endParaRPr lang="en-US" sz="1200">
              <a:latin typeface="Calibri" charset="0"/>
            </a:endParaRPr>
          </a:p>
        </p:txBody>
      </p:sp>
      <p:sp>
        <p:nvSpPr>
          <p:cNvPr id="75779" name="Rectangle 2"/>
          <p:cNvSpPr>
            <a:spLocks noGrp="1" noRot="1" noChangeAspect="1" noChangeArrowheads="1" noTextEdit="1"/>
          </p:cNvSpPr>
          <p:nvPr>
            <p:ph type="sldImg"/>
          </p:nvPr>
        </p:nvSpPr>
        <p:spPr>
          <a:xfrm>
            <a:off x="1187648" y="692452"/>
            <a:ext cx="4484192" cy="3416905"/>
          </a:xfrm>
          <a:ln/>
        </p:spPr>
      </p:sp>
      <p:sp>
        <p:nvSpPr>
          <p:cNvPr id="75780" name="Rectangle 3"/>
          <p:cNvSpPr>
            <a:spLocks noGrp="1" noChangeArrowheads="1"/>
          </p:cNvSpPr>
          <p:nvPr>
            <p:ph type="body" idx="1"/>
          </p:nvPr>
        </p:nvSpPr>
        <p:spPr>
          <a:xfrm>
            <a:off x="915294" y="4342191"/>
            <a:ext cx="5027414" cy="41154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http://</a:t>
            </a:r>
            <a:r>
              <a:rPr lang="en-US" sz="1200" dirty="0" err="1" smtClean="0"/>
              <a:t>www.ecoficial.com</a:t>
            </a:r>
            <a:r>
              <a:rPr lang="en-US" sz="1200" dirty="0" smtClean="0"/>
              <a:t>/epa-proposes-stronger-air-quality-standards-for-sulfur-dioxide-589/</a:t>
            </a:r>
          </a:p>
          <a:p>
            <a:endParaRPr lang="en-US" dirty="0"/>
          </a:p>
        </p:txBody>
      </p:sp>
      <p:sp>
        <p:nvSpPr>
          <p:cNvPr id="4" name="Slide Number Placeholder 3"/>
          <p:cNvSpPr>
            <a:spLocks noGrp="1"/>
          </p:cNvSpPr>
          <p:nvPr>
            <p:ph type="sldNum" sz="quarter" idx="10"/>
          </p:nvPr>
        </p:nvSpPr>
        <p:spPr/>
        <p:txBody>
          <a:bodyPr/>
          <a:lstStyle/>
          <a:p>
            <a:fld id="{FD58B8DC-9754-3746-9996-85D343775134}" type="slidenum">
              <a:rPr lang="en-US" smtClean="0"/>
              <a:pPr/>
              <a:t>8</a:t>
            </a:fld>
            <a:endParaRPr lang="en-US"/>
          </a:p>
        </p:txBody>
      </p:sp>
    </p:spTree>
    <p:extLst>
      <p:ext uri="{BB962C8B-B14F-4D97-AF65-F5344CB8AC3E}">
        <p14:creationId xmlns:p14="http://schemas.microsoft.com/office/powerpoint/2010/main" val="984094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eaLnBrk="0" hangingPunct="0">
              <a:defRPr sz="2400">
                <a:solidFill>
                  <a:schemeClr val="tx1"/>
                </a:solidFill>
                <a:latin typeface="Arial" charset="0"/>
                <a:ea typeface="ＭＳ Ｐゴシック" charset="0"/>
                <a:cs typeface="ＭＳ Ｐゴシック" charset="0"/>
              </a:defRPr>
            </a:lvl1pPr>
            <a:lvl2pPr marL="37931725" indent="-37474525" defTabSz="966788"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9E5AC58-23B7-024D-B0F6-53D2F42602CD}" type="slidenum">
              <a:rPr lang="en-US" sz="1200">
                <a:latin typeface="Calibri" charset="0"/>
              </a:rPr>
              <a:pPr algn="r" eaLnBrk="1" hangingPunct="1"/>
              <a:t>42</a:t>
            </a:fld>
            <a:endParaRPr lang="en-US" sz="1200">
              <a:latin typeface="Calibri" charset="0"/>
            </a:endParaRPr>
          </a:p>
        </p:txBody>
      </p:sp>
      <p:sp>
        <p:nvSpPr>
          <p:cNvPr id="136195" name="Rectangle 2"/>
          <p:cNvSpPr>
            <a:spLocks noGrp="1" noRot="1" noChangeAspect="1" noChangeArrowheads="1" noTextEdit="1"/>
          </p:cNvSpPr>
          <p:nvPr>
            <p:ph type="sldImg"/>
          </p:nvPr>
        </p:nvSpPr>
        <p:spPr>
          <a:xfrm>
            <a:off x="1187648" y="692452"/>
            <a:ext cx="4484192" cy="3416905"/>
          </a:xfrm>
          <a:ln/>
        </p:spPr>
      </p:sp>
      <p:sp>
        <p:nvSpPr>
          <p:cNvPr id="136196" name="Rectangle 3"/>
          <p:cNvSpPr>
            <a:spLocks noGrp="1" noChangeArrowheads="1"/>
          </p:cNvSpPr>
          <p:nvPr>
            <p:ph type="body" idx="1"/>
          </p:nvPr>
        </p:nvSpPr>
        <p:spPr>
          <a:xfrm>
            <a:off x="915294" y="4342191"/>
            <a:ext cx="5027414" cy="41154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Surface temp models using IPCC</a:t>
            </a:r>
            <a:r>
              <a:rPr lang="en-US" baseline="0" dirty="0" smtClean="0"/>
              <a:t> Scenario Projections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Future</a:t>
            </a:r>
            <a:r>
              <a:rPr lang="en-US" baseline="0" dirty="0" smtClean="0"/>
              <a:t> d</a:t>
            </a:r>
            <a:r>
              <a:rPr lang="en-US" dirty="0" smtClean="0"/>
              <a:t>ifference from 1971-2000 average temp:</a:t>
            </a:r>
            <a:r>
              <a:rPr lang="en-US" baseline="0" dirty="0" smtClean="0"/>
              <a:t> </a:t>
            </a:r>
            <a:r>
              <a:rPr lang="en-US" dirty="0" smtClean="0"/>
              <a:t>models using IPCC</a:t>
            </a:r>
            <a:r>
              <a:rPr lang="en-US" baseline="0" dirty="0" smtClean="0"/>
              <a:t> Scenario Projections</a:t>
            </a:r>
            <a:endParaRPr lang="en-US" dirty="0" smtClean="0"/>
          </a:p>
          <a:p>
            <a:endParaRPr lang="en-US" dirty="0"/>
          </a:p>
        </p:txBody>
      </p:sp>
      <p:sp>
        <p:nvSpPr>
          <p:cNvPr id="4" name="Slide Number Placeholder 3"/>
          <p:cNvSpPr>
            <a:spLocks noGrp="1"/>
          </p:cNvSpPr>
          <p:nvPr>
            <p:ph type="sldNum" sz="quarter" idx="10"/>
          </p:nvPr>
        </p:nvSpPr>
        <p:spPr/>
        <p:txBody>
          <a:bodyPr/>
          <a:lstStyle/>
          <a:p>
            <a:fld id="{FD58B8DC-9754-3746-9996-85D343775134}" type="slidenum">
              <a:rPr lang="en-US" smtClean="0"/>
              <a:pPr/>
              <a:t>44</a:t>
            </a:fld>
            <a:endParaRPr lang="en-US"/>
          </a:p>
        </p:txBody>
      </p:sp>
    </p:spTree>
    <p:extLst>
      <p:ext uri="{BB962C8B-B14F-4D97-AF65-F5344CB8AC3E}">
        <p14:creationId xmlns:p14="http://schemas.microsoft.com/office/powerpoint/2010/main" val="1405596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Climate anomalies in the NH</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Future</a:t>
            </a:r>
            <a:r>
              <a:rPr lang="en-US" baseline="0" dirty="0" smtClean="0"/>
              <a:t> d</a:t>
            </a:r>
            <a:r>
              <a:rPr lang="en-US" dirty="0" smtClean="0"/>
              <a:t>ifference from 1971-2000 average </a:t>
            </a:r>
            <a:r>
              <a:rPr lang="en-US" dirty="0" err="1" smtClean="0"/>
              <a:t>precip</a:t>
            </a:r>
            <a:r>
              <a:rPr lang="en-US" dirty="0" smtClean="0"/>
              <a:t>:</a:t>
            </a:r>
            <a:r>
              <a:rPr lang="en-US" baseline="0" dirty="0" smtClean="0"/>
              <a:t> </a:t>
            </a:r>
            <a:r>
              <a:rPr lang="en-US" dirty="0" smtClean="0"/>
              <a:t>models using IPCC</a:t>
            </a:r>
            <a:r>
              <a:rPr lang="en-US" baseline="0" dirty="0" smtClean="0"/>
              <a:t> Scenario Projections</a:t>
            </a:r>
            <a:endParaRPr lang="en-US" dirty="0" smtClean="0"/>
          </a:p>
          <a:p>
            <a:endParaRPr lang="en-US" dirty="0"/>
          </a:p>
        </p:txBody>
      </p:sp>
      <p:sp>
        <p:nvSpPr>
          <p:cNvPr id="4" name="Slide Number Placeholder 3"/>
          <p:cNvSpPr>
            <a:spLocks noGrp="1"/>
          </p:cNvSpPr>
          <p:nvPr>
            <p:ph type="sldNum" sz="quarter" idx="10"/>
          </p:nvPr>
        </p:nvSpPr>
        <p:spPr/>
        <p:txBody>
          <a:bodyPr/>
          <a:lstStyle/>
          <a:p>
            <a:fld id="{FD58B8DC-9754-3746-9996-85D343775134}" type="slidenum">
              <a:rPr lang="en-US" smtClean="0"/>
              <a:pPr/>
              <a:t>45</a:t>
            </a:fld>
            <a:endParaRPr lang="en-US"/>
          </a:p>
        </p:txBody>
      </p:sp>
    </p:spTree>
    <p:extLst>
      <p:ext uri="{BB962C8B-B14F-4D97-AF65-F5344CB8AC3E}">
        <p14:creationId xmlns:p14="http://schemas.microsoft.com/office/powerpoint/2010/main" val="2519121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Future</a:t>
            </a:r>
            <a:r>
              <a:rPr lang="en-US" baseline="0" dirty="0" smtClean="0"/>
              <a:t> d</a:t>
            </a:r>
            <a:r>
              <a:rPr lang="en-US" dirty="0" smtClean="0"/>
              <a:t>ifference from 1971-2000 average temp:</a:t>
            </a:r>
            <a:r>
              <a:rPr lang="en-US" baseline="0" dirty="0" smtClean="0"/>
              <a:t> </a:t>
            </a:r>
            <a:r>
              <a:rPr lang="en-US" dirty="0" smtClean="0"/>
              <a:t>models using IPCC</a:t>
            </a:r>
            <a:r>
              <a:rPr lang="en-US" baseline="0" dirty="0" smtClean="0"/>
              <a:t> Scenario Projections</a:t>
            </a:r>
            <a:endParaRPr lang="en-US" dirty="0" smtClean="0"/>
          </a:p>
          <a:p>
            <a:endParaRPr lang="en-US" dirty="0"/>
          </a:p>
        </p:txBody>
      </p:sp>
      <p:sp>
        <p:nvSpPr>
          <p:cNvPr id="4" name="Slide Number Placeholder 3"/>
          <p:cNvSpPr>
            <a:spLocks noGrp="1"/>
          </p:cNvSpPr>
          <p:nvPr>
            <p:ph type="sldNum" sz="quarter" idx="10"/>
          </p:nvPr>
        </p:nvSpPr>
        <p:spPr/>
        <p:txBody>
          <a:bodyPr/>
          <a:lstStyle/>
          <a:p>
            <a:fld id="{FD58B8DC-9754-3746-9996-85D343775134}" type="slidenum">
              <a:rPr lang="en-US" smtClean="0"/>
              <a:pPr/>
              <a:t>46</a:t>
            </a:fld>
            <a:endParaRPr lang="en-US"/>
          </a:p>
        </p:txBody>
      </p:sp>
    </p:spTree>
    <p:extLst>
      <p:ext uri="{BB962C8B-B14F-4D97-AF65-F5344CB8AC3E}">
        <p14:creationId xmlns:p14="http://schemas.microsoft.com/office/powerpoint/2010/main" val="1345918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Future</a:t>
            </a:r>
            <a:r>
              <a:rPr lang="en-US" baseline="0" dirty="0" smtClean="0"/>
              <a:t> d</a:t>
            </a:r>
            <a:r>
              <a:rPr lang="en-US" dirty="0" smtClean="0"/>
              <a:t>ifference from 1971-2000 average </a:t>
            </a:r>
            <a:r>
              <a:rPr lang="en-US" dirty="0" err="1" smtClean="0"/>
              <a:t>precip</a:t>
            </a:r>
            <a:r>
              <a:rPr lang="en-US" dirty="0" smtClean="0"/>
              <a:t>:</a:t>
            </a:r>
            <a:r>
              <a:rPr lang="en-US" baseline="0" dirty="0" smtClean="0"/>
              <a:t> </a:t>
            </a:r>
            <a:r>
              <a:rPr lang="en-US" dirty="0" smtClean="0"/>
              <a:t>models using IPCC</a:t>
            </a:r>
            <a:r>
              <a:rPr lang="en-US" baseline="0" dirty="0" smtClean="0"/>
              <a:t> Scenario Projections</a:t>
            </a:r>
            <a:endParaRPr lang="en-US" dirty="0" smtClean="0"/>
          </a:p>
          <a:p>
            <a:endParaRPr lang="en-US" dirty="0"/>
          </a:p>
        </p:txBody>
      </p:sp>
      <p:sp>
        <p:nvSpPr>
          <p:cNvPr id="4" name="Slide Number Placeholder 3"/>
          <p:cNvSpPr>
            <a:spLocks noGrp="1"/>
          </p:cNvSpPr>
          <p:nvPr>
            <p:ph type="sldNum" sz="quarter" idx="10"/>
          </p:nvPr>
        </p:nvSpPr>
        <p:spPr/>
        <p:txBody>
          <a:bodyPr/>
          <a:lstStyle/>
          <a:p>
            <a:fld id="{FD58B8DC-9754-3746-9996-85D343775134}" type="slidenum">
              <a:rPr lang="en-US" smtClean="0"/>
              <a:pPr/>
              <a:t>47</a:t>
            </a:fld>
            <a:endParaRPr lang="en-US"/>
          </a:p>
        </p:txBody>
      </p:sp>
    </p:spTree>
    <p:extLst>
      <p:ext uri="{BB962C8B-B14F-4D97-AF65-F5344CB8AC3E}">
        <p14:creationId xmlns:p14="http://schemas.microsoft.com/office/powerpoint/2010/main" val="1440148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Future</a:t>
            </a:r>
            <a:r>
              <a:rPr lang="en-US" baseline="0" dirty="0" smtClean="0"/>
              <a:t> d</a:t>
            </a:r>
            <a:r>
              <a:rPr lang="en-US" dirty="0" smtClean="0"/>
              <a:t>ifference from 1971-2000 average temp:</a:t>
            </a:r>
            <a:r>
              <a:rPr lang="en-US" baseline="0" dirty="0" smtClean="0"/>
              <a:t> </a:t>
            </a:r>
            <a:r>
              <a:rPr lang="en-US" dirty="0" smtClean="0"/>
              <a:t>models using IPCC</a:t>
            </a:r>
            <a:r>
              <a:rPr lang="en-US" baseline="0" dirty="0" smtClean="0"/>
              <a:t> Scenario Projections</a:t>
            </a:r>
            <a:endParaRPr lang="en-US" dirty="0" smtClean="0"/>
          </a:p>
          <a:p>
            <a:endParaRPr lang="en-US" dirty="0"/>
          </a:p>
        </p:txBody>
      </p:sp>
      <p:sp>
        <p:nvSpPr>
          <p:cNvPr id="4" name="Slide Number Placeholder 3"/>
          <p:cNvSpPr>
            <a:spLocks noGrp="1"/>
          </p:cNvSpPr>
          <p:nvPr>
            <p:ph type="sldNum" sz="quarter" idx="10"/>
          </p:nvPr>
        </p:nvSpPr>
        <p:spPr/>
        <p:txBody>
          <a:bodyPr/>
          <a:lstStyle/>
          <a:p>
            <a:fld id="{FD58B8DC-9754-3746-9996-85D343775134}" type="slidenum">
              <a:rPr lang="en-US" smtClean="0"/>
              <a:pPr/>
              <a:t>48</a:t>
            </a:fld>
            <a:endParaRPr lang="en-US"/>
          </a:p>
        </p:txBody>
      </p:sp>
    </p:spTree>
    <p:extLst>
      <p:ext uri="{BB962C8B-B14F-4D97-AF65-F5344CB8AC3E}">
        <p14:creationId xmlns:p14="http://schemas.microsoft.com/office/powerpoint/2010/main" val="4172640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Future</a:t>
            </a:r>
            <a:r>
              <a:rPr lang="en-US" baseline="0" dirty="0" smtClean="0"/>
              <a:t> d</a:t>
            </a:r>
            <a:r>
              <a:rPr lang="en-US" dirty="0" smtClean="0"/>
              <a:t>ifference from 1971-2000 average temp:</a:t>
            </a:r>
            <a:r>
              <a:rPr lang="en-US" baseline="0" dirty="0" smtClean="0"/>
              <a:t> </a:t>
            </a:r>
            <a:r>
              <a:rPr lang="en-US" dirty="0" smtClean="0"/>
              <a:t>models using IPCC</a:t>
            </a:r>
            <a:r>
              <a:rPr lang="en-US" baseline="0" dirty="0" smtClean="0"/>
              <a:t> Scenario Projections</a:t>
            </a:r>
            <a:endParaRPr lang="en-US" dirty="0" smtClean="0"/>
          </a:p>
          <a:p>
            <a:endParaRPr lang="en-US" dirty="0"/>
          </a:p>
        </p:txBody>
      </p:sp>
      <p:sp>
        <p:nvSpPr>
          <p:cNvPr id="4" name="Slide Number Placeholder 3"/>
          <p:cNvSpPr>
            <a:spLocks noGrp="1"/>
          </p:cNvSpPr>
          <p:nvPr>
            <p:ph type="sldNum" sz="quarter" idx="10"/>
          </p:nvPr>
        </p:nvSpPr>
        <p:spPr/>
        <p:txBody>
          <a:bodyPr/>
          <a:lstStyle/>
          <a:p>
            <a:fld id="{FD58B8DC-9754-3746-9996-85D343775134}" type="slidenum">
              <a:rPr lang="en-US" smtClean="0"/>
              <a:pPr/>
              <a:t>49</a:t>
            </a:fld>
            <a:endParaRPr lang="en-US"/>
          </a:p>
        </p:txBody>
      </p:sp>
    </p:spTree>
    <p:extLst>
      <p:ext uri="{BB962C8B-B14F-4D97-AF65-F5344CB8AC3E}">
        <p14:creationId xmlns:p14="http://schemas.microsoft.com/office/powerpoint/2010/main" val="1654161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Future</a:t>
            </a:r>
            <a:r>
              <a:rPr lang="en-US" baseline="0" dirty="0" smtClean="0"/>
              <a:t> d</a:t>
            </a:r>
            <a:r>
              <a:rPr lang="en-US" dirty="0" smtClean="0"/>
              <a:t>ifference from 1971-2000 average temp:</a:t>
            </a:r>
            <a:r>
              <a:rPr lang="en-US" baseline="0" dirty="0" smtClean="0"/>
              <a:t> </a:t>
            </a:r>
            <a:r>
              <a:rPr lang="en-US" dirty="0" smtClean="0"/>
              <a:t>models using IPCC</a:t>
            </a:r>
            <a:r>
              <a:rPr lang="en-US" baseline="0" dirty="0" smtClean="0"/>
              <a:t> Scenario Projections</a:t>
            </a:r>
            <a:endParaRPr lang="en-US" dirty="0" smtClean="0"/>
          </a:p>
          <a:p>
            <a:endParaRPr lang="en-US" dirty="0"/>
          </a:p>
        </p:txBody>
      </p:sp>
      <p:sp>
        <p:nvSpPr>
          <p:cNvPr id="4" name="Slide Number Placeholder 3"/>
          <p:cNvSpPr>
            <a:spLocks noGrp="1"/>
          </p:cNvSpPr>
          <p:nvPr>
            <p:ph type="sldNum" sz="quarter" idx="10"/>
          </p:nvPr>
        </p:nvSpPr>
        <p:spPr/>
        <p:txBody>
          <a:bodyPr/>
          <a:lstStyle/>
          <a:p>
            <a:fld id="{FD58B8DC-9754-3746-9996-85D343775134}" type="slidenum">
              <a:rPr lang="en-US" smtClean="0"/>
              <a:pPr/>
              <a:t>50</a:t>
            </a:fld>
            <a:endParaRPr lang="en-US"/>
          </a:p>
        </p:txBody>
      </p:sp>
    </p:spTree>
    <p:extLst>
      <p:ext uri="{BB962C8B-B14F-4D97-AF65-F5344CB8AC3E}">
        <p14:creationId xmlns:p14="http://schemas.microsoft.com/office/powerpoint/2010/main" val="3868877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Arial" charset="0"/>
                <a:ea typeface="ＭＳ Ｐゴシック" charset="0"/>
                <a:cs typeface="ＭＳ Ｐゴシック" charset="0"/>
              </a:defRPr>
            </a:lvl1pPr>
            <a:lvl2pPr marL="35879619" indent="-35447153" defTabSz="914485" eaLnBrk="0" hangingPunct="0">
              <a:defRPr sz="2300">
                <a:solidFill>
                  <a:schemeClr val="tx1"/>
                </a:solidFill>
                <a:latin typeface="Arial" charset="0"/>
                <a:ea typeface="ＭＳ Ｐゴシック" charset="0"/>
              </a:defRPr>
            </a:lvl2pPr>
            <a:lvl3pPr eaLnBrk="0" hangingPunct="0">
              <a:defRPr sz="2300">
                <a:solidFill>
                  <a:schemeClr val="tx1"/>
                </a:solidFill>
                <a:latin typeface="Arial" charset="0"/>
                <a:ea typeface="ＭＳ Ｐゴシック" charset="0"/>
              </a:defRPr>
            </a:lvl3pPr>
            <a:lvl4pPr eaLnBrk="0" hangingPunct="0">
              <a:defRPr sz="2300">
                <a:solidFill>
                  <a:schemeClr val="tx1"/>
                </a:solidFill>
                <a:latin typeface="Arial" charset="0"/>
                <a:ea typeface="ＭＳ Ｐゴシック" charset="0"/>
              </a:defRPr>
            </a:lvl4pPr>
            <a:lvl5pPr eaLnBrk="0" hangingPunct="0">
              <a:defRPr sz="2300">
                <a:solidFill>
                  <a:schemeClr val="tx1"/>
                </a:solidFill>
                <a:latin typeface="Arial" charset="0"/>
                <a:ea typeface="ＭＳ Ｐゴシック" charset="0"/>
              </a:defRPr>
            </a:lvl5pPr>
            <a:lvl6pPr marL="432465" eaLnBrk="0" fontAlgn="base" hangingPunct="0">
              <a:spcBef>
                <a:spcPct val="0"/>
              </a:spcBef>
              <a:spcAft>
                <a:spcPct val="0"/>
              </a:spcAft>
              <a:defRPr sz="2300">
                <a:solidFill>
                  <a:schemeClr val="tx1"/>
                </a:solidFill>
                <a:latin typeface="Arial" charset="0"/>
                <a:ea typeface="ＭＳ Ｐゴシック" charset="0"/>
              </a:defRPr>
            </a:lvl6pPr>
            <a:lvl7pPr marL="864931" eaLnBrk="0" fontAlgn="base" hangingPunct="0">
              <a:spcBef>
                <a:spcPct val="0"/>
              </a:spcBef>
              <a:spcAft>
                <a:spcPct val="0"/>
              </a:spcAft>
              <a:defRPr sz="2300">
                <a:solidFill>
                  <a:schemeClr val="tx1"/>
                </a:solidFill>
                <a:latin typeface="Arial" charset="0"/>
                <a:ea typeface="ＭＳ Ｐゴシック" charset="0"/>
              </a:defRPr>
            </a:lvl7pPr>
            <a:lvl8pPr marL="1297396" eaLnBrk="0" fontAlgn="base" hangingPunct="0">
              <a:spcBef>
                <a:spcPct val="0"/>
              </a:spcBef>
              <a:spcAft>
                <a:spcPct val="0"/>
              </a:spcAft>
              <a:defRPr sz="2300">
                <a:solidFill>
                  <a:schemeClr val="tx1"/>
                </a:solidFill>
                <a:latin typeface="Arial" charset="0"/>
                <a:ea typeface="ＭＳ Ｐゴシック" charset="0"/>
              </a:defRPr>
            </a:lvl8pPr>
            <a:lvl9pPr marL="1729862"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6B60EEC5-5579-6244-B7FF-188DC4F812CE}" type="slidenum">
              <a:rPr lang="en-US" sz="1200">
                <a:latin typeface="Calibri" charset="0"/>
              </a:rPr>
              <a:pPr eaLnBrk="1" hangingPunct="1"/>
              <a:t>54</a:t>
            </a:fld>
            <a:endParaRPr lang="en-US" sz="1200">
              <a:latin typeface="Calibri" charset="0"/>
            </a:endParaRPr>
          </a:p>
        </p:txBody>
      </p:sp>
      <p:sp>
        <p:nvSpPr>
          <p:cNvPr id="38915" name="Rectangle 2"/>
          <p:cNvSpPr>
            <a:spLocks noGrp="1" noRot="1" noChangeAspect="1" noChangeArrowheads="1" noTextEdit="1"/>
          </p:cNvSpPr>
          <p:nvPr>
            <p:ph type="sldImg"/>
          </p:nvPr>
        </p:nvSpPr>
        <p:spPr>
          <a:xfrm>
            <a:off x="1187648" y="692452"/>
            <a:ext cx="4484192" cy="3416905"/>
          </a:xfrm>
          <a:ln/>
        </p:spPr>
      </p:sp>
      <p:sp>
        <p:nvSpPr>
          <p:cNvPr id="38916" name="Rectangle 3"/>
          <p:cNvSpPr>
            <a:spLocks noGrp="1" noChangeArrowheads="1"/>
          </p:cNvSpPr>
          <p:nvPr>
            <p:ph type="body" idx="1"/>
          </p:nvPr>
        </p:nvSpPr>
        <p:spPr>
          <a:xfrm>
            <a:off x="915294" y="4342191"/>
            <a:ext cx="5027414" cy="41154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http://</a:t>
            </a:r>
            <a:r>
              <a:rPr lang="en-US" sz="1200" dirty="0" err="1" smtClean="0"/>
              <a:t>www.iceagenow.com</a:t>
            </a:r>
            <a:r>
              <a:rPr lang="en-US" sz="1200" dirty="0" smtClean="0"/>
              <a:t>/</a:t>
            </a:r>
            <a:r>
              <a:rPr lang="en-US" sz="1200" dirty="0" err="1" smtClean="0"/>
              <a:t>Sunspots_and_global_cooling.htm</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FD58B8DC-9754-3746-9996-85D343775134}" type="slidenum">
              <a:rPr lang="en-US" smtClean="0"/>
              <a:pPr/>
              <a:t>9</a:t>
            </a:fld>
            <a:endParaRPr lang="en-US"/>
          </a:p>
        </p:txBody>
      </p:sp>
    </p:spTree>
    <p:extLst>
      <p:ext uri="{BB962C8B-B14F-4D97-AF65-F5344CB8AC3E}">
        <p14:creationId xmlns:p14="http://schemas.microsoft.com/office/powerpoint/2010/main" val="1949395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http://</a:t>
            </a:r>
            <a:r>
              <a:rPr lang="en-US" sz="1200" dirty="0" err="1" smtClean="0"/>
              <a:t>zebu.uoregon.edu</a:t>
            </a:r>
            <a:r>
              <a:rPr lang="en-US" sz="1200" dirty="0" smtClean="0"/>
              <a:t>/1998/es202/l13.html</a:t>
            </a:r>
          </a:p>
          <a:p>
            <a:endParaRPr lang="en-US" dirty="0"/>
          </a:p>
        </p:txBody>
      </p:sp>
      <p:sp>
        <p:nvSpPr>
          <p:cNvPr id="4" name="Slide Number Placeholder 3"/>
          <p:cNvSpPr>
            <a:spLocks noGrp="1"/>
          </p:cNvSpPr>
          <p:nvPr>
            <p:ph type="sldNum" sz="quarter" idx="10"/>
          </p:nvPr>
        </p:nvSpPr>
        <p:spPr/>
        <p:txBody>
          <a:bodyPr/>
          <a:lstStyle/>
          <a:p>
            <a:fld id="{FD58B8DC-9754-3746-9996-85D343775134}" type="slidenum">
              <a:rPr lang="en-US" smtClean="0"/>
              <a:pPr/>
              <a:t>10</a:t>
            </a:fld>
            <a:endParaRPr lang="en-US"/>
          </a:p>
        </p:txBody>
      </p:sp>
    </p:spTree>
    <p:extLst>
      <p:ext uri="{BB962C8B-B14F-4D97-AF65-F5344CB8AC3E}">
        <p14:creationId xmlns:p14="http://schemas.microsoft.com/office/powerpoint/2010/main" val="1087980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Ice</a:t>
            </a:r>
            <a:r>
              <a:rPr lang="en-US" baseline="0" dirty="0" smtClean="0"/>
              <a:t> core records helped scientists determine </a:t>
            </a:r>
            <a:r>
              <a:rPr lang="en-US" baseline="0" dirty="0" err="1" smtClean="0"/>
              <a:t>Milankovitch</a:t>
            </a:r>
            <a:r>
              <a:rPr lang="en-US" baseline="0" dirty="0" smtClean="0"/>
              <a:t> cycles as well as other climate forcing mechanisms </a:t>
            </a:r>
            <a:endParaRPr lang="en-US" dirty="0"/>
          </a:p>
        </p:txBody>
      </p:sp>
      <p:sp>
        <p:nvSpPr>
          <p:cNvPr id="4" name="Slide Number Placeholder 3"/>
          <p:cNvSpPr>
            <a:spLocks noGrp="1"/>
          </p:cNvSpPr>
          <p:nvPr>
            <p:ph type="sldNum" sz="quarter" idx="10"/>
          </p:nvPr>
        </p:nvSpPr>
        <p:spPr/>
        <p:txBody>
          <a:bodyPr/>
          <a:lstStyle/>
          <a:p>
            <a:fld id="{FD58B8DC-9754-3746-9996-85D343775134}" type="slidenum">
              <a:rPr lang="en-US" smtClean="0"/>
              <a:pPr/>
              <a:t>11</a:t>
            </a:fld>
            <a:endParaRPr lang="en-US"/>
          </a:p>
        </p:txBody>
      </p:sp>
    </p:spTree>
    <p:extLst>
      <p:ext uri="{BB962C8B-B14F-4D97-AF65-F5344CB8AC3E}">
        <p14:creationId xmlns:p14="http://schemas.microsoft.com/office/powerpoint/2010/main" val="2132062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Arial" charset="0"/>
                <a:ea typeface="ＭＳ Ｐゴシック" charset="0"/>
                <a:cs typeface="ＭＳ Ｐゴシック" charset="0"/>
              </a:defRPr>
            </a:lvl1pPr>
            <a:lvl2pPr marL="35879619" indent="-35447153" defTabSz="914485" eaLnBrk="0" hangingPunct="0">
              <a:defRPr sz="2300">
                <a:solidFill>
                  <a:schemeClr val="tx1"/>
                </a:solidFill>
                <a:latin typeface="Arial" charset="0"/>
                <a:ea typeface="ＭＳ Ｐゴシック" charset="0"/>
              </a:defRPr>
            </a:lvl2pPr>
            <a:lvl3pPr eaLnBrk="0" hangingPunct="0">
              <a:defRPr sz="2300">
                <a:solidFill>
                  <a:schemeClr val="tx1"/>
                </a:solidFill>
                <a:latin typeface="Arial" charset="0"/>
                <a:ea typeface="ＭＳ Ｐゴシック" charset="0"/>
              </a:defRPr>
            </a:lvl3pPr>
            <a:lvl4pPr eaLnBrk="0" hangingPunct="0">
              <a:defRPr sz="2300">
                <a:solidFill>
                  <a:schemeClr val="tx1"/>
                </a:solidFill>
                <a:latin typeface="Arial" charset="0"/>
                <a:ea typeface="ＭＳ Ｐゴシック" charset="0"/>
              </a:defRPr>
            </a:lvl4pPr>
            <a:lvl5pPr eaLnBrk="0" hangingPunct="0">
              <a:defRPr sz="2300">
                <a:solidFill>
                  <a:schemeClr val="tx1"/>
                </a:solidFill>
                <a:latin typeface="Arial" charset="0"/>
                <a:ea typeface="ＭＳ Ｐゴシック" charset="0"/>
              </a:defRPr>
            </a:lvl5pPr>
            <a:lvl6pPr marL="432465" eaLnBrk="0" fontAlgn="base" hangingPunct="0">
              <a:spcBef>
                <a:spcPct val="0"/>
              </a:spcBef>
              <a:spcAft>
                <a:spcPct val="0"/>
              </a:spcAft>
              <a:defRPr sz="2300">
                <a:solidFill>
                  <a:schemeClr val="tx1"/>
                </a:solidFill>
                <a:latin typeface="Arial" charset="0"/>
                <a:ea typeface="ＭＳ Ｐゴシック" charset="0"/>
              </a:defRPr>
            </a:lvl6pPr>
            <a:lvl7pPr marL="864931" eaLnBrk="0" fontAlgn="base" hangingPunct="0">
              <a:spcBef>
                <a:spcPct val="0"/>
              </a:spcBef>
              <a:spcAft>
                <a:spcPct val="0"/>
              </a:spcAft>
              <a:defRPr sz="2300">
                <a:solidFill>
                  <a:schemeClr val="tx1"/>
                </a:solidFill>
                <a:latin typeface="Arial" charset="0"/>
                <a:ea typeface="ＭＳ Ｐゴシック" charset="0"/>
              </a:defRPr>
            </a:lvl7pPr>
            <a:lvl8pPr marL="1297396" eaLnBrk="0" fontAlgn="base" hangingPunct="0">
              <a:spcBef>
                <a:spcPct val="0"/>
              </a:spcBef>
              <a:spcAft>
                <a:spcPct val="0"/>
              </a:spcAft>
              <a:defRPr sz="2300">
                <a:solidFill>
                  <a:schemeClr val="tx1"/>
                </a:solidFill>
                <a:latin typeface="Arial" charset="0"/>
                <a:ea typeface="ＭＳ Ｐゴシック" charset="0"/>
              </a:defRPr>
            </a:lvl8pPr>
            <a:lvl9pPr marL="1729862"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29BA3A3D-EBAB-714E-BB66-C5552E16F61C}" type="slidenum">
              <a:rPr lang="en-US" sz="1200">
                <a:latin typeface="Calibri" charset="0"/>
              </a:rPr>
              <a:pPr eaLnBrk="1" hangingPunct="1"/>
              <a:t>17</a:t>
            </a:fld>
            <a:endParaRPr lang="en-US" sz="1200">
              <a:latin typeface="Calibri" charset="0"/>
            </a:endParaRPr>
          </a:p>
        </p:txBody>
      </p:sp>
      <p:sp>
        <p:nvSpPr>
          <p:cNvPr id="53251" name="Rectangle 2"/>
          <p:cNvSpPr>
            <a:spLocks noGrp="1" noRot="1" noChangeAspect="1" noChangeArrowheads="1" noTextEdit="1"/>
          </p:cNvSpPr>
          <p:nvPr>
            <p:ph type="sldImg"/>
          </p:nvPr>
        </p:nvSpPr>
        <p:spPr>
          <a:xfrm>
            <a:off x="1180207" y="686405"/>
            <a:ext cx="4500563" cy="3429000"/>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latin typeface="Calibri" charset="0"/>
                <a:ea typeface="ＭＳ Ｐゴシック" charset="0"/>
                <a:cs typeface="ＭＳ Ｐゴシック" charset="0"/>
              </a:rPr>
              <a:t>B2 is communist scenarios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Arial" charset="0"/>
                <a:ea typeface="ＭＳ Ｐゴシック" charset="0"/>
                <a:cs typeface="ＭＳ Ｐゴシック" charset="0"/>
              </a:defRPr>
            </a:lvl1pPr>
            <a:lvl2pPr marL="35879619" indent="-35447153" defTabSz="914485" eaLnBrk="0" hangingPunct="0">
              <a:defRPr sz="2300">
                <a:solidFill>
                  <a:schemeClr val="tx1"/>
                </a:solidFill>
                <a:latin typeface="Arial" charset="0"/>
                <a:ea typeface="ＭＳ Ｐゴシック" charset="0"/>
              </a:defRPr>
            </a:lvl2pPr>
            <a:lvl3pPr eaLnBrk="0" hangingPunct="0">
              <a:defRPr sz="2300">
                <a:solidFill>
                  <a:schemeClr val="tx1"/>
                </a:solidFill>
                <a:latin typeface="Arial" charset="0"/>
                <a:ea typeface="ＭＳ Ｐゴシック" charset="0"/>
              </a:defRPr>
            </a:lvl3pPr>
            <a:lvl4pPr eaLnBrk="0" hangingPunct="0">
              <a:defRPr sz="2300">
                <a:solidFill>
                  <a:schemeClr val="tx1"/>
                </a:solidFill>
                <a:latin typeface="Arial" charset="0"/>
                <a:ea typeface="ＭＳ Ｐゴシック" charset="0"/>
              </a:defRPr>
            </a:lvl4pPr>
            <a:lvl5pPr eaLnBrk="0" hangingPunct="0">
              <a:defRPr sz="2300">
                <a:solidFill>
                  <a:schemeClr val="tx1"/>
                </a:solidFill>
                <a:latin typeface="Arial" charset="0"/>
                <a:ea typeface="ＭＳ Ｐゴシック" charset="0"/>
              </a:defRPr>
            </a:lvl5pPr>
            <a:lvl6pPr marL="432465" eaLnBrk="0" fontAlgn="base" hangingPunct="0">
              <a:spcBef>
                <a:spcPct val="0"/>
              </a:spcBef>
              <a:spcAft>
                <a:spcPct val="0"/>
              </a:spcAft>
              <a:defRPr sz="2300">
                <a:solidFill>
                  <a:schemeClr val="tx1"/>
                </a:solidFill>
                <a:latin typeface="Arial" charset="0"/>
                <a:ea typeface="ＭＳ Ｐゴシック" charset="0"/>
              </a:defRPr>
            </a:lvl6pPr>
            <a:lvl7pPr marL="864931" eaLnBrk="0" fontAlgn="base" hangingPunct="0">
              <a:spcBef>
                <a:spcPct val="0"/>
              </a:spcBef>
              <a:spcAft>
                <a:spcPct val="0"/>
              </a:spcAft>
              <a:defRPr sz="2300">
                <a:solidFill>
                  <a:schemeClr val="tx1"/>
                </a:solidFill>
                <a:latin typeface="Arial" charset="0"/>
                <a:ea typeface="ＭＳ Ｐゴシック" charset="0"/>
              </a:defRPr>
            </a:lvl7pPr>
            <a:lvl8pPr marL="1297396" eaLnBrk="0" fontAlgn="base" hangingPunct="0">
              <a:spcBef>
                <a:spcPct val="0"/>
              </a:spcBef>
              <a:spcAft>
                <a:spcPct val="0"/>
              </a:spcAft>
              <a:defRPr sz="2300">
                <a:solidFill>
                  <a:schemeClr val="tx1"/>
                </a:solidFill>
                <a:latin typeface="Arial" charset="0"/>
                <a:ea typeface="ＭＳ Ｐゴシック" charset="0"/>
              </a:defRPr>
            </a:lvl8pPr>
            <a:lvl9pPr marL="1729862"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D3521AEC-406D-F540-875A-D79555E52E16}" type="slidenum">
              <a:rPr lang="en-US" sz="1200">
                <a:latin typeface="Calibri" charset="0"/>
              </a:rPr>
              <a:pPr eaLnBrk="1" hangingPunct="1"/>
              <a:t>18</a:t>
            </a:fld>
            <a:endParaRPr lang="en-US" sz="1200">
              <a:latin typeface="Calibri" charset="0"/>
            </a:endParaRPr>
          </a:p>
        </p:txBody>
      </p:sp>
      <p:sp>
        <p:nvSpPr>
          <p:cNvPr id="55299" name="Rectangle 2"/>
          <p:cNvSpPr>
            <a:spLocks noGrp="1" noRot="1" noChangeAspect="1" noChangeArrowheads="1" noTextEdit="1"/>
          </p:cNvSpPr>
          <p:nvPr>
            <p:ph type="sldImg"/>
          </p:nvPr>
        </p:nvSpPr>
        <p:spPr>
          <a:xfrm>
            <a:off x="1180207" y="686405"/>
            <a:ext cx="4500563" cy="3429000"/>
          </a:xfrm>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latin typeface="Calibri" charset="0"/>
                <a:ea typeface="ＭＳ Ｐゴシック" charset="0"/>
                <a:cs typeface="ＭＳ Ｐゴシック" charset="0"/>
              </a:rPr>
              <a:t>IPCC AR4 WG1 SPM:</a:t>
            </a:r>
          </a:p>
          <a:p>
            <a:pPr eaLnBrk="1" hangingPunct="1"/>
            <a:r>
              <a:rPr lang="en-US">
                <a:latin typeface="Calibri" charset="0"/>
                <a:ea typeface="ＭＳ Ｐゴシック" charset="0"/>
                <a:cs typeface="ＭＳ Ｐゴシック" charset="0"/>
              </a:rPr>
              <a:t>A1:</a:t>
            </a:r>
            <a:r>
              <a:rPr lang="en-US" b="1">
                <a:latin typeface="Calibri" charset="0"/>
                <a:ea typeface="ＭＳ Ｐゴシック" charset="0"/>
                <a:cs typeface="ＭＳ Ｐゴシック" charset="0"/>
              </a:rPr>
              <a:t> </a:t>
            </a:r>
            <a:r>
              <a:rPr lang="en-US">
                <a:latin typeface="Calibri" charset="0"/>
                <a:ea typeface="ＭＳ Ｐゴシック" charset="0"/>
                <a:cs typeface="ＭＳ Ｐゴシック" charset="0"/>
              </a:rPr>
              <a:t>Describes a future world of very rapid economic growth. Major underlying themes are convergence among regions, capacity building and increased cultural and social interactions, with a substantial reduction in regional differences in per capita income.</a:t>
            </a:r>
          </a:p>
          <a:p>
            <a:pPr eaLnBrk="1" hangingPunct="1"/>
            <a:r>
              <a:rPr lang="en-US">
                <a:latin typeface="Calibri" charset="0"/>
                <a:ea typeface="ＭＳ Ｐゴシック" charset="0"/>
                <a:cs typeface="ＭＳ Ｐゴシック" charset="0"/>
              </a:rPr>
              <a:t>A2: The A2 storyline and scenario family describes a very heterogeneous world. The underlying theme is self reliance and preservation of local identities. Economic development is primarily regionally oriented and per capita economic growth and technological change more fragmented and slower than other storylines.</a:t>
            </a:r>
          </a:p>
          <a:p>
            <a:pPr eaLnBrk="1" hangingPunct="1"/>
            <a:r>
              <a:rPr lang="en-US">
                <a:latin typeface="Calibri" charset="0"/>
                <a:ea typeface="ＭＳ Ｐゴシック" charset="0"/>
                <a:cs typeface="ＭＳ Ｐゴシック" charset="0"/>
              </a:rPr>
              <a:t>B1: Rapid change in economic structures toward a service and information economy. The emphasis is on global solutions to economic, social and environmental sustainability, including improved equity, but without additional climate initiatives.</a:t>
            </a:r>
          </a:p>
          <a:p>
            <a:pPr eaLnBrk="1" hangingPunct="1"/>
            <a:r>
              <a:rPr lang="en-US">
                <a:latin typeface="Calibri" charset="0"/>
                <a:ea typeface="ＭＳ Ｐゴシック" charset="0"/>
                <a:cs typeface="ＭＳ Ｐゴシック" charset="0"/>
              </a:rPr>
              <a:t>B2: The B2 storyline and scenario family describes a world in which the emphasis is on local solutions to economic, social and environmental sustainability. Intermediate levels of economic development. While the scenario is also oriented towards environmental protection and social equity, it focuses on local and regional levels.</a:t>
            </a:r>
          </a:p>
          <a:p>
            <a:pPr eaLnBrk="1" hangingPunct="1"/>
            <a:endParaRPr lang="en-US">
              <a:latin typeface="Calibri" charset="0"/>
              <a:ea typeface="ＭＳ Ｐゴシック" charset="0"/>
              <a:cs typeface="ＭＳ Ｐゴシック" charset="0"/>
            </a:endParaRPr>
          </a:p>
          <a:p>
            <a:pPr eaLnBrk="1" hangingPunct="1"/>
            <a:endParaRPr lang="en-US">
              <a:latin typeface="Calibri" charset="0"/>
              <a:ea typeface="ＭＳ Ｐゴシック" charset="0"/>
              <a:cs typeface="ＭＳ Ｐゴシック" charset="0"/>
            </a:endParaRPr>
          </a:p>
          <a:p>
            <a:pPr eaLnBrk="1" hangingPunct="1"/>
            <a:endParaRPr lang="en-US">
              <a:latin typeface="Calibri" charset="0"/>
              <a:ea typeface="ＭＳ Ｐゴシック" charset="0"/>
              <a:cs typeface="ＭＳ Ｐゴシック" charset="0"/>
            </a:endParaRPr>
          </a:p>
          <a:p>
            <a:pPr eaLnBrk="1" hangingPunct="1"/>
            <a:endParaRPr lang="en-US">
              <a:latin typeface="Calibri" charset="0"/>
              <a:ea typeface="ＭＳ Ｐゴシック" charset="0"/>
              <a:cs typeface="ＭＳ Ｐゴシック" charset="0"/>
            </a:endParaRPr>
          </a:p>
          <a:p>
            <a:pPr eaLnBrk="1" hangingPunct="1"/>
            <a:endParaRPr lang="en-US">
              <a:latin typeface="Calibri" charset="0"/>
              <a:ea typeface="ＭＳ Ｐゴシック" charset="0"/>
              <a:cs typeface="ＭＳ Ｐゴシック" charset="0"/>
            </a:endParaRPr>
          </a:p>
          <a:p>
            <a:pPr eaLnBrk="1" hangingPunct="1"/>
            <a:endParaRPr lang="en-US" b="1">
              <a:latin typeface="Calibri" charset="0"/>
              <a:ea typeface="ＭＳ Ｐゴシック" charset="0"/>
              <a:cs typeface="ＭＳ Ｐゴシック" charset="0"/>
            </a:endParaRPr>
          </a:p>
          <a:p>
            <a:pPr eaLnBrk="1" hangingPunct="1"/>
            <a:endParaRPr lang="en-US" b="1">
              <a:latin typeface="Calibri"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Arial" charset="0"/>
                <a:ea typeface="ＭＳ Ｐゴシック" charset="0"/>
                <a:cs typeface="ＭＳ Ｐゴシック" charset="0"/>
              </a:defRPr>
            </a:lvl1pPr>
            <a:lvl2pPr marL="35879619" indent="-35447153" defTabSz="914485" eaLnBrk="0" hangingPunct="0">
              <a:defRPr sz="2300">
                <a:solidFill>
                  <a:schemeClr val="tx1"/>
                </a:solidFill>
                <a:latin typeface="Arial" charset="0"/>
                <a:ea typeface="ＭＳ Ｐゴシック" charset="0"/>
              </a:defRPr>
            </a:lvl2pPr>
            <a:lvl3pPr eaLnBrk="0" hangingPunct="0">
              <a:defRPr sz="2300">
                <a:solidFill>
                  <a:schemeClr val="tx1"/>
                </a:solidFill>
                <a:latin typeface="Arial" charset="0"/>
                <a:ea typeface="ＭＳ Ｐゴシック" charset="0"/>
              </a:defRPr>
            </a:lvl3pPr>
            <a:lvl4pPr eaLnBrk="0" hangingPunct="0">
              <a:defRPr sz="2300">
                <a:solidFill>
                  <a:schemeClr val="tx1"/>
                </a:solidFill>
                <a:latin typeface="Arial" charset="0"/>
                <a:ea typeface="ＭＳ Ｐゴシック" charset="0"/>
              </a:defRPr>
            </a:lvl4pPr>
            <a:lvl5pPr eaLnBrk="0" hangingPunct="0">
              <a:defRPr sz="2300">
                <a:solidFill>
                  <a:schemeClr val="tx1"/>
                </a:solidFill>
                <a:latin typeface="Arial" charset="0"/>
                <a:ea typeface="ＭＳ Ｐゴシック" charset="0"/>
              </a:defRPr>
            </a:lvl5pPr>
            <a:lvl6pPr marL="432465" eaLnBrk="0" fontAlgn="base" hangingPunct="0">
              <a:spcBef>
                <a:spcPct val="0"/>
              </a:spcBef>
              <a:spcAft>
                <a:spcPct val="0"/>
              </a:spcAft>
              <a:defRPr sz="2300">
                <a:solidFill>
                  <a:schemeClr val="tx1"/>
                </a:solidFill>
                <a:latin typeface="Arial" charset="0"/>
                <a:ea typeface="ＭＳ Ｐゴシック" charset="0"/>
              </a:defRPr>
            </a:lvl6pPr>
            <a:lvl7pPr marL="864931" eaLnBrk="0" fontAlgn="base" hangingPunct="0">
              <a:spcBef>
                <a:spcPct val="0"/>
              </a:spcBef>
              <a:spcAft>
                <a:spcPct val="0"/>
              </a:spcAft>
              <a:defRPr sz="2300">
                <a:solidFill>
                  <a:schemeClr val="tx1"/>
                </a:solidFill>
                <a:latin typeface="Arial" charset="0"/>
                <a:ea typeface="ＭＳ Ｐゴシック" charset="0"/>
              </a:defRPr>
            </a:lvl7pPr>
            <a:lvl8pPr marL="1297396" eaLnBrk="0" fontAlgn="base" hangingPunct="0">
              <a:spcBef>
                <a:spcPct val="0"/>
              </a:spcBef>
              <a:spcAft>
                <a:spcPct val="0"/>
              </a:spcAft>
              <a:defRPr sz="2300">
                <a:solidFill>
                  <a:schemeClr val="tx1"/>
                </a:solidFill>
                <a:latin typeface="Arial" charset="0"/>
                <a:ea typeface="ＭＳ Ｐゴシック" charset="0"/>
              </a:defRPr>
            </a:lvl8pPr>
            <a:lvl9pPr marL="1729862"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0306E1D8-BE63-0F43-A85F-ACC89C5E5BC7}" type="slidenum">
              <a:rPr lang="en-US" sz="1200">
                <a:latin typeface="Calibri" charset="0"/>
              </a:rPr>
              <a:pPr eaLnBrk="1" hangingPunct="1"/>
              <a:t>19</a:t>
            </a:fld>
            <a:endParaRPr lang="en-US" sz="1200">
              <a:latin typeface="Calibri" charset="0"/>
            </a:endParaRPr>
          </a:p>
        </p:txBody>
      </p:sp>
      <p:sp>
        <p:nvSpPr>
          <p:cNvPr id="57347" name="Rectangle 2"/>
          <p:cNvSpPr>
            <a:spLocks noGrp="1" noRot="1" noChangeAspect="1" noChangeArrowheads="1" noTextEdit="1"/>
          </p:cNvSpPr>
          <p:nvPr>
            <p:ph type="sldImg"/>
          </p:nvPr>
        </p:nvSpPr>
        <p:spPr>
          <a:xfrm>
            <a:off x="1180207" y="686405"/>
            <a:ext cx="4500563" cy="3429000"/>
          </a:xfrm>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latin typeface="Calibri" charset="0"/>
                <a:ea typeface="ＭＳ Ｐゴシック" charset="0"/>
                <a:cs typeface="ＭＳ Ｐゴシック" charset="0"/>
              </a:rPr>
              <a:t>IPCC AR4 WG1 SPM:</a:t>
            </a:r>
          </a:p>
          <a:p>
            <a:pPr eaLnBrk="1" hangingPunct="1"/>
            <a:r>
              <a:rPr lang="en-US">
                <a:latin typeface="Calibri" charset="0"/>
                <a:ea typeface="ＭＳ Ｐゴシック" charset="0"/>
                <a:cs typeface="ＭＳ Ｐゴシック" charset="0"/>
              </a:rPr>
              <a:t>A1:</a:t>
            </a:r>
            <a:r>
              <a:rPr lang="en-US" b="1">
                <a:latin typeface="Calibri" charset="0"/>
                <a:ea typeface="ＭＳ Ｐゴシック" charset="0"/>
                <a:cs typeface="ＭＳ Ｐゴシック" charset="0"/>
              </a:rPr>
              <a:t> </a:t>
            </a:r>
            <a:r>
              <a:rPr lang="en-US">
                <a:latin typeface="Calibri" charset="0"/>
                <a:ea typeface="ＭＳ Ｐゴシック" charset="0"/>
                <a:cs typeface="ＭＳ Ｐゴシック" charset="0"/>
              </a:rPr>
              <a:t>A future world of very rapid economic growth.</a:t>
            </a:r>
          </a:p>
          <a:p>
            <a:pPr eaLnBrk="1" hangingPunct="1"/>
            <a:r>
              <a:rPr lang="en-US">
                <a:latin typeface="Calibri" charset="0"/>
                <a:ea typeface="ＭＳ Ｐゴシック" charset="0"/>
                <a:cs typeface="ＭＳ Ｐゴシック" charset="0"/>
              </a:rPr>
              <a:t>A2: The A2 storyline and scenario family describes a very heterogeneous world. The underlying theme is self reliance and preservation of local identities. Economic development is primarily regionally oriented and per capita economic growth and technological change more fragmented and slower than other storylines.</a:t>
            </a:r>
          </a:p>
          <a:p>
            <a:pPr eaLnBrk="1" hangingPunct="1"/>
            <a:r>
              <a:rPr lang="en-US">
                <a:latin typeface="Calibri" charset="0"/>
                <a:ea typeface="ＭＳ Ｐゴシック" charset="0"/>
                <a:cs typeface="ＭＳ Ｐゴシック" charset="0"/>
              </a:rPr>
              <a:t>B1: Rapid change in economic structures toward a service and information economy, with reductions in material intensity and the introduction of clean and resource</a:t>
            </a:r>
          </a:p>
          <a:p>
            <a:pPr eaLnBrk="1" hangingPunct="1"/>
            <a:r>
              <a:rPr lang="en-US">
                <a:latin typeface="Calibri" charset="0"/>
                <a:ea typeface="ＭＳ Ｐゴシック" charset="0"/>
                <a:cs typeface="ＭＳ Ｐゴシック" charset="0"/>
              </a:rPr>
              <a:t>efficient technologies.</a:t>
            </a:r>
          </a:p>
          <a:p>
            <a:pPr eaLnBrk="1" hangingPunct="1"/>
            <a:r>
              <a:rPr lang="en-US">
                <a:latin typeface="Calibri" charset="0"/>
                <a:ea typeface="ＭＳ Ｐゴシック" charset="0"/>
                <a:cs typeface="ＭＳ Ｐゴシック" charset="0"/>
              </a:rPr>
              <a:t>B2: Less rapid and more diverse technological change than in the B1 and A1 storylines.</a:t>
            </a:r>
          </a:p>
          <a:p>
            <a:pPr eaLnBrk="1" hangingPunct="1"/>
            <a:endParaRPr lang="en-US">
              <a:latin typeface="Calibri" charset="0"/>
              <a:ea typeface="ＭＳ Ｐゴシック" charset="0"/>
              <a:cs typeface="ＭＳ Ｐゴシック" charset="0"/>
            </a:endParaRPr>
          </a:p>
          <a:p>
            <a:pPr eaLnBrk="1" hangingPunct="1"/>
            <a:endParaRPr lang="en-US">
              <a:latin typeface="Calibri" charset="0"/>
              <a:ea typeface="ＭＳ Ｐゴシック" charset="0"/>
              <a:cs typeface="ＭＳ Ｐゴシック" charset="0"/>
            </a:endParaRPr>
          </a:p>
          <a:p>
            <a:pPr eaLnBrk="1" hangingPunct="1"/>
            <a:endParaRPr lang="en-US">
              <a:latin typeface="Calibri" charset="0"/>
              <a:ea typeface="ＭＳ Ｐゴシック" charset="0"/>
              <a:cs typeface="ＭＳ Ｐゴシック" charset="0"/>
            </a:endParaRPr>
          </a:p>
          <a:p>
            <a:pPr eaLnBrk="1" hangingPunct="1"/>
            <a:endParaRPr lang="en-US">
              <a:latin typeface="Calibri" charset="0"/>
              <a:ea typeface="ＭＳ Ｐゴシック" charset="0"/>
              <a:cs typeface="ＭＳ Ｐゴシック" charset="0"/>
            </a:endParaRPr>
          </a:p>
          <a:p>
            <a:pPr eaLnBrk="1" hangingPunct="1"/>
            <a:endParaRPr lang="en-US">
              <a:latin typeface="Calibri" charset="0"/>
              <a:ea typeface="ＭＳ Ｐゴシック" charset="0"/>
              <a:cs typeface="ＭＳ Ｐゴシック" charset="0"/>
            </a:endParaRPr>
          </a:p>
          <a:p>
            <a:pPr eaLnBrk="1" hangingPunct="1"/>
            <a:endParaRPr lang="en-US" b="1">
              <a:latin typeface="Calibri" charset="0"/>
              <a:ea typeface="ＭＳ Ｐゴシック" charset="0"/>
              <a:cs typeface="ＭＳ Ｐゴシック" charset="0"/>
            </a:endParaRPr>
          </a:p>
          <a:p>
            <a:pPr eaLnBrk="1" hangingPunct="1"/>
            <a:endParaRPr lang="en-US" b="1">
              <a:latin typeface="Calibri" charset="0"/>
              <a:ea typeface="ＭＳ Ｐゴシック" charset="0"/>
              <a:cs typeface="ＭＳ Ｐゴシック" charset="0"/>
            </a:endParaRPr>
          </a:p>
          <a:p>
            <a:pPr eaLnBrk="1" hangingPunct="1"/>
            <a:endParaRPr lang="en-US" b="1">
              <a:latin typeface="Calibri"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Arial" charset="0"/>
                <a:ea typeface="ＭＳ Ｐゴシック" charset="0"/>
                <a:cs typeface="ＭＳ Ｐゴシック" charset="0"/>
              </a:defRPr>
            </a:lvl1pPr>
            <a:lvl2pPr marL="35879619" indent="-35447153" defTabSz="914485" eaLnBrk="0" hangingPunct="0">
              <a:defRPr sz="2300">
                <a:solidFill>
                  <a:schemeClr val="tx1"/>
                </a:solidFill>
                <a:latin typeface="Arial" charset="0"/>
                <a:ea typeface="ＭＳ Ｐゴシック" charset="0"/>
              </a:defRPr>
            </a:lvl2pPr>
            <a:lvl3pPr eaLnBrk="0" hangingPunct="0">
              <a:defRPr sz="2300">
                <a:solidFill>
                  <a:schemeClr val="tx1"/>
                </a:solidFill>
                <a:latin typeface="Arial" charset="0"/>
                <a:ea typeface="ＭＳ Ｐゴシック" charset="0"/>
              </a:defRPr>
            </a:lvl3pPr>
            <a:lvl4pPr eaLnBrk="0" hangingPunct="0">
              <a:defRPr sz="2300">
                <a:solidFill>
                  <a:schemeClr val="tx1"/>
                </a:solidFill>
                <a:latin typeface="Arial" charset="0"/>
                <a:ea typeface="ＭＳ Ｐゴシック" charset="0"/>
              </a:defRPr>
            </a:lvl4pPr>
            <a:lvl5pPr eaLnBrk="0" hangingPunct="0">
              <a:defRPr sz="2300">
                <a:solidFill>
                  <a:schemeClr val="tx1"/>
                </a:solidFill>
                <a:latin typeface="Arial" charset="0"/>
                <a:ea typeface="ＭＳ Ｐゴシック" charset="0"/>
              </a:defRPr>
            </a:lvl5pPr>
            <a:lvl6pPr marL="432465" eaLnBrk="0" fontAlgn="base" hangingPunct="0">
              <a:spcBef>
                <a:spcPct val="0"/>
              </a:spcBef>
              <a:spcAft>
                <a:spcPct val="0"/>
              </a:spcAft>
              <a:defRPr sz="2300">
                <a:solidFill>
                  <a:schemeClr val="tx1"/>
                </a:solidFill>
                <a:latin typeface="Arial" charset="0"/>
                <a:ea typeface="ＭＳ Ｐゴシック" charset="0"/>
              </a:defRPr>
            </a:lvl6pPr>
            <a:lvl7pPr marL="864931" eaLnBrk="0" fontAlgn="base" hangingPunct="0">
              <a:spcBef>
                <a:spcPct val="0"/>
              </a:spcBef>
              <a:spcAft>
                <a:spcPct val="0"/>
              </a:spcAft>
              <a:defRPr sz="2300">
                <a:solidFill>
                  <a:schemeClr val="tx1"/>
                </a:solidFill>
                <a:latin typeface="Arial" charset="0"/>
                <a:ea typeface="ＭＳ Ｐゴシック" charset="0"/>
              </a:defRPr>
            </a:lvl7pPr>
            <a:lvl8pPr marL="1297396" eaLnBrk="0" fontAlgn="base" hangingPunct="0">
              <a:spcBef>
                <a:spcPct val="0"/>
              </a:spcBef>
              <a:spcAft>
                <a:spcPct val="0"/>
              </a:spcAft>
              <a:defRPr sz="2300">
                <a:solidFill>
                  <a:schemeClr val="tx1"/>
                </a:solidFill>
                <a:latin typeface="Arial" charset="0"/>
                <a:ea typeface="ＭＳ Ｐゴシック" charset="0"/>
              </a:defRPr>
            </a:lvl8pPr>
            <a:lvl9pPr marL="1729862"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F532A388-1680-AF4D-9030-8225B674AF60}" type="slidenum">
              <a:rPr lang="en-US" sz="1200">
                <a:latin typeface="Calibri" charset="0"/>
              </a:rPr>
              <a:pPr eaLnBrk="1" hangingPunct="1"/>
              <a:t>20</a:t>
            </a:fld>
            <a:endParaRPr lang="en-US" sz="1200">
              <a:latin typeface="Calibri" charset="0"/>
            </a:endParaRPr>
          </a:p>
        </p:txBody>
      </p:sp>
      <p:sp>
        <p:nvSpPr>
          <p:cNvPr id="59395" name="Rectangle 2"/>
          <p:cNvSpPr>
            <a:spLocks noGrp="1" noRot="1" noChangeAspect="1" noChangeArrowheads="1" noTextEdit="1"/>
          </p:cNvSpPr>
          <p:nvPr>
            <p:ph type="sldImg"/>
          </p:nvPr>
        </p:nvSpPr>
        <p:spPr>
          <a:xfrm>
            <a:off x="1180207" y="686405"/>
            <a:ext cx="4500563" cy="34290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latin typeface="Calibri" charset="0"/>
                <a:ea typeface="ＭＳ Ｐゴシック" charset="0"/>
                <a:cs typeface="ＭＳ Ｐゴシック" charset="0"/>
              </a:rPr>
              <a:t>IPCC AR4 WG1 SPM:</a:t>
            </a:r>
          </a:p>
          <a:p>
            <a:pPr eaLnBrk="1" hangingPunct="1"/>
            <a:r>
              <a:rPr lang="en-US">
                <a:latin typeface="Calibri" charset="0"/>
                <a:ea typeface="ＭＳ Ｐゴシック" charset="0"/>
                <a:cs typeface="ＭＳ Ｐゴシック" charset="0"/>
              </a:rPr>
              <a:t>A1:</a:t>
            </a:r>
            <a:r>
              <a:rPr lang="en-US" b="1">
                <a:latin typeface="Calibri" charset="0"/>
                <a:ea typeface="ＭＳ Ｐゴシック" charset="0"/>
                <a:cs typeface="ＭＳ Ｐゴシック" charset="0"/>
              </a:rPr>
              <a:t> </a:t>
            </a:r>
            <a:r>
              <a:rPr lang="en-US">
                <a:latin typeface="Calibri" charset="0"/>
                <a:ea typeface="ＭＳ Ｐゴシック" charset="0"/>
                <a:cs typeface="ＭＳ Ｐゴシック" charset="0"/>
              </a:rPr>
              <a:t>The A1 scenario family develops into three groups that describe alternative directions of technological change in the energy system. The three A1 groups are distinguished by their technological emphasis: fossil intensive (A1FI), non-fossil energy sources (A1T), or a balance across all sources (A1B) (where balanced is defined as not relying too heavily on one particular energy source, on the assumption that similar improvement rates apply to all energy supply and end use technologies).</a:t>
            </a:r>
          </a:p>
          <a:p>
            <a:pPr eaLnBrk="1" hangingPunct="1"/>
            <a:r>
              <a:rPr lang="en-US">
                <a:latin typeface="Calibri" charset="0"/>
                <a:ea typeface="ＭＳ Ｐゴシック" charset="0"/>
                <a:cs typeface="ＭＳ Ｐゴシック" charset="0"/>
              </a:rPr>
              <a:t>A2: The A2 storyline and scenario family describes a very heterogeneous world. The underlying theme is self reliance and preservation of local identities. Economic development is primarily regionally oriented and per capita economic growth and technological change more fragmented and slower than other storylines.</a:t>
            </a:r>
          </a:p>
          <a:p>
            <a:pPr eaLnBrk="1" hangingPunct="1"/>
            <a:r>
              <a:rPr lang="en-US">
                <a:latin typeface="Calibri" charset="0"/>
                <a:ea typeface="ＭＳ Ｐゴシック" charset="0"/>
                <a:cs typeface="ＭＳ Ｐゴシック" charset="0"/>
              </a:rPr>
              <a:t>B1: Rapid change in economic structures toward a service and information economy, with reductions in material intensity and the introduction of clean and resource</a:t>
            </a:r>
          </a:p>
          <a:p>
            <a:pPr eaLnBrk="1" hangingPunct="1"/>
            <a:r>
              <a:rPr lang="en-US">
                <a:latin typeface="Calibri" charset="0"/>
                <a:ea typeface="ＭＳ Ｐゴシック" charset="0"/>
                <a:cs typeface="ＭＳ Ｐゴシック" charset="0"/>
              </a:rPr>
              <a:t>efficient technologies.</a:t>
            </a:r>
          </a:p>
          <a:p>
            <a:pPr eaLnBrk="1" hangingPunct="1"/>
            <a:r>
              <a:rPr lang="en-US">
                <a:latin typeface="Calibri" charset="0"/>
                <a:ea typeface="ＭＳ Ｐゴシック" charset="0"/>
                <a:cs typeface="ＭＳ Ｐゴシック" charset="0"/>
              </a:rPr>
              <a:t>B2: Less rapid and more diverse technological change than in the B1 and A1 storylines.</a:t>
            </a:r>
          </a:p>
          <a:p>
            <a:pPr eaLnBrk="1" hangingPunct="1"/>
            <a:endParaRPr lang="en-US" b="1">
              <a:latin typeface="Calibri"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fld id="{CBD0C38C-1136-8346-BA1D-1E04CC33F90E}" type="datetimeFigureOut">
              <a:rPr lang="en-US" smtClean="0">
                <a:solidFill>
                  <a:prstClr val="black"/>
                </a:solidFill>
                <a:latin typeface="Calibri"/>
              </a:rPr>
              <a:pPr defTabSz="457200"/>
              <a:t>8/20/12</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457200"/>
            <a:fld id="{A18B5F12-7605-F54C-9922-95DDFC286997}" type="slidenum">
              <a:rPr lang="en-US" smtClean="0">
                <a:solidFill>
                  <a:prstClr val="black"/>
                </a:solidFill>
                <a:latin typeface="Calibri"/>
              </a:rPr>
              <a:pPr defTabSz="457200"/>
              <a:t>‹#›</a:t>
            </a:fld>
            <a:endParaRPr lang="en-US">
              <a:solidFill>
                <a:prstClr val="black"/>
              </a:solidFill>
              <a:latin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fld id="{CBD0C38C-1136-8346-BA1D-1E04CC33F90E}" type="datetimeFigureOut">
              <a:rPr lang="en-US" smtClean="0">
                <a:solidFill>
                  <a:prstClr val="black"/>
                </a:solidFill>
                <a:latin typeface="Calibri"/>
              </a:rPr>
              <a:pPr defTabSz="457200"/>
              <a:t>8/20/12</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457200"/>
            <a:fld id="{A18B5F12-7605-F54C-9922-95DDFC286997}" type="slidenum">
              <a:rPr lang="en-US" smtClean="0">
                <a:solidFill>
                  <a:prstClr val="black"/>
                </a:solidFill>
                <a:latin typeface="Calibri"/>
              </a:rPr>
              <a:pPr defTabSz="457200"/>
              <a:t>‹#›</a:t>
            </a:fld>
            <a:endParaRPr lang="en-US">
              <a:solidFill>
                <a:prstClr val="black"/>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fld id="{CBD0C38C-1136-8346-BA1D-1E04CC33F90E}" type="datetimeFigureOut">
              <a:rPr lang="en-US" smtClean="0">
                <a:solidFill>
                  <a:prstClr val="black"/>
                </a:solidFill>
                <a:latin typeface="Calibri"/>
              </a:rPr>
              <a:pPr defTabSz="457200"/>
              <a:t>8/20/12</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457200"/>
            <a:fld id="{A18B5F12-7605-F54C-9922-95DDFC286997}" type="slidenum">
              <a:rPr lang="en-US" smtClean="0">
                <a:solidFill>
                  <a:prstClr val="black"/>
                </a:solidFill>
                <a:latin typeface="Calibri"/>
              </a:rPr>
              <a:pPr defTabSz="457200"/>
              <a:t>‹#›</a:t>
            </a:fld>
            <a:endParaRPr lang="en-US">
              <a:solidFill>
                <a:prstClr val="black"/>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fld id="{CBD0C38C-1136-8346-BA1D-1E04CC33F90E}" type="datetimeFigureOut">
              <a:rPr lang="en-US" smtClean="0">
                <a:solidFill>
                  <a:prstClr val="black"/>
                </a:solidFill>
                <a:latin typeface="Calibri"/>
              </a:rPr>
              <a:pPr defTabSz="457200"/>
              <a:t>8/20/12</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457200"/>
            <a:fld id="{A18B5F12-7605-F54C-9922-95DDFC286997}" type="slidenum">
              <a:rPr lang="en-US" smtClean="0">
                <a:solidFill>
                  <a:prstClr val="black"/>
                </a:solidFill>
                <a:latin typeface="Calibri"/>
              </a:rPr>
              <a:pPr defTabSz="457200"/>
              <a:t>‹#›</a:t>
            </a:fld>
            <a:endParaRPr lang="en-US">
              <a:solidFill>
                <a:prstClr val="black"/>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542443"/>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457200"/>
            <a:fld id="{CBD0C38C-1136-8346-BA1D-1E04CC33F90E}" type="datetimeFigureOut">
              <a:rPr lang="en-US" smtClean="0">
                <a:solidFill>
                  <a:prstClr val="black"/>
                </a:solidFill>
                <a:latin typeface="Calibri"/>
              </a:rPr>
              <a:pPr defTabSz="457200"/>
              <a:t>8/20/12</a:t>
            </a:fld>
            <a:endParaRPr lang="en-US">
              <a:solidFill>
                <a:prstClr val="black"/>
              </a:solidFill>
              <a:latin typeface="Calibri"/>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latin typeface="Calibri"/>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pPr defTabSz="457200"/>
            <a:fld id="{A18B5F12-7605-F54C-9922-95DDFC286997}" type="slidenum">
              <a:rPr lang="en-US" smtClean="0">
                <a:solidFill>
                  <a:prstClr val="black"/>
                </a:solidFill>
                <a:latin typeface="Calibri"/>
              </a:rPr>
              <a:pPr defTabSz="457200"/>
              <a:t>‹#›</a:t>
            </a:fld>
            <a:endParaRPr lang="en-US">
              <a:solidFill>
                <a:prstClr val="black"/>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2"/>
            <a:ext cx="2133600" cy="365125"/>
          </a:xfrm>
          <a:prstGeom prst="rect">
            <a:avLst/>
          </a:prstGeom>
        </p:spPr>
        <p:txBody>
          <a:bodyPr/>
          <a:lstStyle/>
          <a:p>
            <a:pPr defTabSz="457200"/>
            <a:fld id="{CBD0C38C-1136-8346-BA1D-1E04CC33F90E}" type="datetimeFigureOut">
              <a:rPr lang="en-US" smtClean="0">
                <a:solidFill>
                  <a:prstClr val="black"/>
                </a:solidFill>
                <a:latin typeface="Calibri"/>
              </a:rPr>
              <a:pPr defTabSz="457200"/>
              <a:t>8/20/12</a:t>
            </a:fld>
            <a:endParaRPr lang="en-US">
              <a:solidFill>
                <a:prstClr val="black"/>
              </a:solidFill>
              <a:latin typeface="Calibri"/>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latin typeface="Calibri"/>
            </a:endParaRPr>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p>
            <a:pPr defTabSz="457200"/>
            <a:fld id="{A18B5F12-7605-F54C-9922-95DDFC286997}" type="slidenum">
              <a:rPr lang="en-US" smtClean="0">
                <a:solidFill>
                  <a:prstClr val="black"/>
                </a:solidFill>
                <a:latin typeface="Calibri"/>
              </a:rPr>
              <a:pPr defTabSz="457200"/>
              <a:t>‹#›</a:t>
            </a:fld>
            <a:endParaRPr lang="en-US">
              <a:solidFill>
                <a:prstClr val="black"/>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2"/>
            <a:ext cx="2133600" cy="365125"/>
          </a:xfrm>
          <a:prstGeom prst="rect">
            <a:avLst/>
          </a:prstGeom>
        </p:spPr>
        <p:txBody>
          <a:bodyPr/>
          <a:lstStyle/>
          <a:p>
            <a:pPr defTabSz="457200"/>
            <a:fld id="{CBD0C38C-1136-8346-BA1D-1E04CC33F90E}" type="datetimeFigureOut">
              <a:rPr lang="en-US" smtClean="0">
                <a:solidFill>
                  <a:prstClr val="black"/>
                </a:solidFill>
                <a:latin typeface="Calibri"/>
              </a:rPr>
              <a:pPr defTabSz="457200"/>
              <a:t>8/20/12</a:t>
            </a:fld>
            <a:endParaRPr lang="en-US">
              <a:solidFill>
                <a:prstClr val="black"/>
              </a:solidFill>
              <a:latin typeface="Calibri"/>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latin typeface="Calibri"/>
            </a:endParaRPr>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pPr defTabSz="457200"/>
            <a:fld id="{A18B5F12-7605-F54C-9922-95DDFC286997}" type="slidenum">
              <a:rPr lang="en-US" smtClean="0">
                <a:solidFill>
                  <a:prstClr val="black"/>
                </a:solidFill>
                <a:latin typeface="Calibri"/>
              </a:rPr>
              <a:pPr defTabSz="457200"/>
              <a:t>‹#›</a:t>
            </a:fld>
            <a:endParaRPr lang="en-US">
              <a:solidFill>
                <a:prstClr val="black"/>
              </a:solidFill>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pPr defTabSz="457200"/>
            <a:fld id="{CBD0C38C-1136-8346-BA1D-1E04CC33F90E}" type="datetimeFigureOut">
              <a:rPr lang="en-US" smtClean="0">
                <a:solidFill>
                  <a:prstClr val="black"/>
                </a:solidFill>
                <a:latin typeface="Calibri"/>
              </a:rPr>
              <a:pPr defTabSz="457200"/>
              <a:t>8/20/12</a:t>
            </a:fld>
            <a:endParaRPr lang="en-US">
              <a:solidFill>
                <a:prstClr val="black"/>
              </a:solidFill>
              <a:latin typeface="Calibri"/>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latin typeface="Calibri"/>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pPr defTabSz="457200"/>
            <a:fld id="{A18B5F12-7605-F54C-9922-95DDFC286997}" type="slidenum">
              <a:rPr lang="en-US" smtClean="0">
                <a:solidFill>
                  <a:prstClr val="black"/>
                </a:solidFill>
                <a:latin typeface="Calibri"/>
              </a:rPr>
              <a:pPr defTabSz="457200"/>
              <a:t>‹#›</a:t>
            </a:fld>
            <a:endParaRPr lang="en-US">
              <a:solidFill>
                <a:prstClr val="black"/>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457200"/>
            <a:fld id="{CBD0C38C-1136-8346-BA1D-1E04CC33F90E}" type="datetimeFigureOut">
              <a:rPr lang="en-US" smtClean="0">
                <a:solidFill>
                  <a:prstClr val="black"/>
                </a:solidFill>
                <a:latin typeface="Calibri"/>
              </a:rPr>
              <a:pPr defTabSz="457200"/>
              <a:t>8/20/12</a:t>
            </a:fld>
            <a:endParaRPr lang="en-US">
              <a:solidFill>
                <a:prstClr val="black"/>
              </a:solidFill>
              <a:latin typeface="Calibri"/>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latin typeface="Calibri"/>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pPr defTabSz="457200"/>
            <a:fld id="{A18B5F12-7605-F54C-9922-95DDFC286997}" type="slidenum">
              <a:rPr lang="en-US" smtClean="0">
                <a:solidFill>
                  <a:prstClr val="black"/>
                </a:solidFill>
                <a:latin typeface="Calibri"/>
              </a:rPr>
              <a:pPr defTabSz="457200"/>
              <a:t>‹#›</a:t>
            </a:fld>
            <a:endParaRPr lang="en-US">
              <a:solidFill>
                <a:prstClr val="black"/>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457200"/>
            <a:fld id="{CBD0C38C-1136-8346-BA1D-1E04CC33F90E}" type="datetimeFigureOut">
              <a:rPr lang="en-US" smtClean="0">
                <a:solidFill>
                  <a:prstClr val="black"/>
                </a:solidFill>
                <a:latin typeface="Calibri"/>
              </a:rPr>
              <a:pPr defTabSz="457200"/>
              <a:t>8/20/12</a:t>
            </a:fld>
            <a:endParaRPr lang="en-US">
              <a:solidFill>
                <a:prstClr val="black"/>
              </a:solidFill>
              <a:latin typeface="Calibri"/>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latin typeface="Calibri"/>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pPr defTabSz="457200"/>
            <a:fld id="{A18B5F12-7605-F54C-9922-95DDFC286997}" type="slidenum">
              <a:rPr lang="en-US" smtClean="0">
                <a:solidFill>
                  <a:prstClr val="black"/>
                </a:solidFill>
                <a:latin typeface="Calibri"/>
              </a:rPr>
              <a:pPr defTabSz="457200"/>
              <a:t>‹#›</a:t>
            </a:fld>
            <a:endParaRPr lang="en-US">
              <a:solidFill>
                <a:prstClr val="black"/>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2" name="Group 11"/>
          <p:cNvGrpSpPr/>
          <p:nvPr userDrawn="1"/>
        </p:nvGrpSpPr>
        <p:grpSpPr>
          <a:xfrm>
            <a:off x="227939" y="227955"/>
            <a:ext cx="9010950" cy="6921684"/>
            <a:chOff x="227939" y="227955"/>
            <a:chExt cx="9010950" cy="6921684"/>
          </a:xfrm>
        </p:grpSpPr>
        <p:sp>
          <p:nvSpPr>
            <p:cNvPr id="24" name="Rectangle 23"/>
            <p:cNvSpPr/>
            <p:nvPr userDrawn="1"/>
          </p:nvSpPr>
          <p:spPr>
            <a:xfrm>
              <a:off x="227939" y="227955"/>
              <a:ext cx="8686087" cy="6399037"/>
            </a:xfrm>
            <a:prstGeom prst="rect">
              <a:avLst/>
            </a:prstGeom>
            <a:no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7" name="Picture 6" descr="ui_logo_rgb.pdf"/>
            <p:cNvPicPr>
              <a:picLocks noChangeAspect="1"/>
            </p:cNvPicPr>
            <p:nvPr userDrawn="1"/>
          </p:nvPicPr>
          <p:blipFill>
            <a:blip r:embed="rId13" cstate="print">
              <a:alphaModFix/>
            </a:blip>
            <a:stretch>
              <a:fillRect/>
            </a:stretch>
          </p:blipFill>
          <p:spPr>
            <a:xfrm>
              <a:off x="6062566" y="6138684"/>
              <a:ext cx="1874242" cy="312374"/>
            </a:xfrm>
            <a:prstGeom prst="rect">
              <a:avLst/>
            </a:prstGeom>
          </p:spPr>
        </p:pic>
        <p:pic>
          <p:nvPicPr>
            <p:cNvPr id="11" name="Picture 10" descr="admin-gold-whiteCLIP.png"/>
            <p:cNvPicPr>
              <a:picLocks noChangeAspect="1"/>
            </p:cNvPicPr>
            <p:nvPr userDrawn="1"/>
          </p:nvPicPr>
          <p:blipFill>
            <a:blip r:embed="rId14" cstate="print"/>
            <a:stretch>
              <a:fillRect/>
            </a:stretch>
          </p:blipFill>
          <p:spPr>
            <a:xfrm>
              <a:off x="7480342" y="5378209"/>
              <a:ext cx="1758547" cy="1771430"/>
            </a:xfrm>
            <a:prstGeom prst="rect">
              <a:avLst/>
            </a:prstGeom>
          </p:spPr>
        </p:pic>
      </p:grpSp>
      <p:pic>
        <p:nvPicPr>
          <p:cNvPr id="8" name="Picture 7"/>
          <p:cNvPicPr>
            <a:picLocks noChangeAspect="1"/>
          </p:cNvPicPr>
          <p:nvPr userDrawn="1"/>
        </p:nvPicPr>
        <p:blipFill>
          <a:blip r:embed="rId15" cstate="print"/>
          <a:stretch>
            <a:fillRect/>
          </a:stretch>
        </p:blipFill>
        <p:spPr>
          <a:xfrm>
            <a:off x="0" y="5905500"/>
            <a:ext cx="1943100" cy="952500"/>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000" spc="-150">
          <a:solidFill>
            <a:schemeClr val="tx1">
              <a:lumMod val="75000"/>
              <a:lumOff val="25000"/>
            </a:schemeClr>
          </a:solidFill>
          <a:latin typeface="Trebuchet MS"/>
          <a:ea typeface="+mj-ea"/>
          <a:cs typeface="Trebuchet MS"/>
        </a:defRPr>
      </a:lvl1pPr>
    </p:titleStyle>
    <p:bodyStyle>
      <a:lvl1pPr marL="342900" indent="-342900" algn="l" defTabSz="457200" rtl="0" eaLnBrk="1" latinLnBrk="0" hangingPunct="1">
        <a:spcBef>
          <a:spcPct val="20000"/>
        </a:spcBef>
        <a:buFont typeface="Arial"/>
        <a:buChar char="•"/>
        <a:defRPr sz="3200" kern="1200" spc="-50">
          <a:solidFill>
            <a:schemeClr val="tx1">
              <a:lumMod val="75000"/>
              <a:lumOff val="25000"/>
            </a:schemeClr>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spc="-50">
          <a:solidFill>
            <a:schemeClr val="tx1">
              <a:lumMod val="75000"/>
              <a:lumOff val="25000"/>
            </a:schemeClr>
          </a:solidFill>
          <a:latin typeface="Trebuchet MS"/>
          <a:ea typeface="+mn-ea"/>
          <a:cs typeface="Trebuchet MS"/>
        </a:defRPr>
      </a:lvl2pPr>
      <a:lvl3pPr marL="1143000" indent="-228600" algn="l" defTabSz="457200" rtl="0" eaLnBrk="1" latinLnBrk="0" hangingPunct="1">
        <a:spcBef>
          <a:spcPct val="20000"/>
        </a:spcBef>
        <a:buFont typeface="Arial"/>
        <a:buChar char="•"/>
        <a:defRPr sz="2400" kern="1200" spc="-50">
          <a:solidFill>
            <a:schemeClr val="tx1">
              <a:lumMod val="75000"/>
              <a:lumOff val="25000"/>
            </a:schemeClr>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spc="-50">
          <a:solidFill>
            <a:schemeClr val="tx1">
              <a:lumMod val="75000"/>
              <a:lumOff val="25000"/>
            </a:schemeClr>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spc="-50">
          <a:solidFill>
            <a:schemeClr val="tx1">
              <a:lumMod val="75000"/>
              <a:lumOff val="25000"/>
            </a:schemeClr>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wmf"/><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7" Type="http://schemas.openxmlformats.org/officeDocument/2006/relationships/image" Target="../media/image20.jpeg"/><Relationship Id="rId8" Type="http://schemas.openxmlformats.org/officeDocument/2006/relationships/image" Target="../media/image21.wmf"/><Relationship Id="rId9" Type="http://schemas.openxmlformats.org/officeDocument/2006/relationships/image" Target="../media/image22.wmf"/><Relationship Id="rId10" Type="http://schemas.openxmlformats.org/officeDocument/2006/relationships/image" Target="../media/image23.wmf"/><Relationship Id="rId11" Type="http://schemas.openxmlformats.org/officeDocument/2006/relationships/image" Target="../media/image24.wmf"/><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2.wmf"/><Relationship Id="rId4" Type="http://schemas.openxmlformats.org/officeDocument/2006/relationships/image" Target="../media/image25.wmf"/><Relationship Id="rId5" Type="http://schemas.openxmlformats.org/officeDocument/2006/relationships/image" Target="../media/image26.wmf"/><Relationship Id="rId6" Type="http://schemas.openxmlformats.org/officeDocument/2006/relationships/image" Target="../media/image27.wmf"/><Relationship Id="rId7" Type="http://schemas.openxmlformats.org/officeDocument/2006/relationships/image" Target="../media/image28.wmf"/><Relationship Id="rId8" Type="http://schemas.openxmlformats.org/officeDocument/2006/relationships/image" Target="../media/image21.wmf"/><Relationship Id="rId9" Type="http://schemas.openxmlformats.org/officeDocument/2006/relationships/image" Target="../media/image29.wmf"/><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31.jpeg"/><Relationship Id="rId5" Type="http://schemas.openxmlformats.org/officeDocument/2006/relationships/image" Target="../media/image32.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5.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8.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1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40.jpeg"/><Relationship Id="rId1" Type="http://schemas.openxmlformats.org/officeDocument/2006/relationships/tags" Target="../tags/tag7.xml"/><Relationship Id="rId2"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notesSlide" Target="../notesSlides/notesSlide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41.jpeg"/><Relationship Id="rId1" Type="http://schemas.openxmlformats.org/officeDocument/2006/relationships/tags" Target="../tags/tag9.xml"/><Relationship Id="rId2"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5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54.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6.xml"/><Relationship Id="rId3" Type="http://schemas.openxmlformats.org/officeDocument/2006/relationships/notesSlide" Target="../notesSlides/notesSlide28.xml"/></Relationships>
</file>

<file path=ppt/slides/_rels/slide55.xml.rels><?xml version="1.0" encoding="UTF-8" standalone="yes"?>
<Relationships xmlns="http://schemas.openxmlformats.org/package/2006/relationships"><Relationship Id="rId3" Type="http://schemas.openxmlformats.org/officeDocument/2006/relationships/hyperlink" Target="http://www.atmos.washington.edu/mm5rt/" TargetMode="External"/><Relationship Id="rId4" Type="http://schemas.openxmlformats.org/officeDocument/2006/relationships/hyperlink" Target="http://www.wrcc.dri.edu/research/jtwrcc/idaho-mon/" TargetMode="External"/><Relationship Id="rId5" Type="http://schemas.openxmlformats.org/officeDocument/2006/relationships/hyperlink" Target="http://www.wrcc.dri.edu/monitor/WWDT/" TargetMode="External"/><Relationship Id="rId6" Type="http://schemas.openxmlformats.org/officeDocument/2006/relationships/hyperlink" Target="http://www.cefa.dri.edu/Westmap/" TargetMode="External"/><Relationship Id="rId7" Type="http://schemas.openxmlformats.org/officeDocument/2006/relationships/hyperlink" Target="http://www.cpc.ncep.noaa.gov/products/predictions/90day/" TargetMode="External"/><Relationship Id="rId1" Type="http://schemas.openxmlformats.org/officeDocument/2006/relationships/slideLayout" Target="../slideLayouts/slideLayout2.xml"/><Relationship Id="rId2" Type="http://schemas.openxmlformats.org/officeDocument/2006/relationships/hyperlink" Target="http://www.westernclimateinitiative.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Forcing and Models</a:t>
            </a:r>
            <a:endParaRPr lang="en-US" dirty="0"/>
          </a:p>
        </p:txBody>
      </p:sp>
      <p:sp>
        <p:nvSpPr>
          <p:cNvPr id="3" name="Text Placeholder 2"/>
          <p:cNvSpPr>
            <a:spLocks noGrp="1"/>
          </p:cNvSpPr>
          <p:nvPr>
            <p:ph type="body" idx="1"/>
          </p:nvPr>
        </p:nvSpPr>
        <p:spPr/>
        <p:txBody>
          <a:bodyPr/>
          <a:lstStyle/>
          <a:p>
            <a:r>
              <a:rPr lang="en-US" smtClean="0"/>
              <a:t>Joy Campbell</a:t>
            </a:r>
            <a:endParaRPr lang="en-US"/>
          </a:p>
        </p:txBody>
      </p:sp>
    </p:spTree>
    <p:extLst>
      <p:ext uri="{BB962C8B-B14F-4D97-AF65-F5344CB8AC3E}">
        <p14:creationId xmlns:p14="http://schemas.microsoft.com/office/powerpoint/2010/main" val="3591843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Greenhouse Gas Concentrations</a:t>
            </a:r>
            <a:endParaRPr lang="en-US" dirty="0"/>
          </a:p>
        </p:txBody>
      </p:sp>
      <p:sp>
        <p:nvSpPr>
          <p:cNvPr id="3" name="Content Placeholder 2"/>
          <p:cNvSpPr>
            <a:spLocks noGrp="1"/>
          </p:cNvSpPr>
          <p:nvPr>
            <p:ph idx="1"/>
          </p:nvPr>
        </p:nvSpPr>
        <p:spPr>
          <a:xfrm>
            <a:off x="549275" y="1600201"/>
            <a:ext cx="3747303" cy="4343400"/>
          </a:xfrm>
        </p:spPr>
        <p:txBody>
          <a:bodyPr>
            <a:normAutofit fontScale="92500" lnSpcReduction="10000"/>
          </a:bodyPr>
          <a:lstStyle/>
          <a:p>
            <a:r>
              <a:rPr lang="en-US" dirty="0" smtClean="0"/>
              <a:t>Greenhouse gas concentrations are related to temperature, determined in part from Ice core records.</a:t>
            </a:r>
          </a:p>
          <a:p>
            <a:r>
              <a:rPr lang="en-US" dirty="0" smtClean="0"/>
              <a:t>Evidence of CO</a:t>
            </a:r>
            <a:r>
              <a:rPr lang="en-US" baseline="-25000" dirty="0" smtClean="0"/>
              <a:t>2 </a:t>
            </a:r>
            <a:r>
              <a:rPr lang="en-US" dirty="0" smtClean="0"/>
              <a:t>increase being anthropogenic</a:t>
            </a:r>
          </a:p>
          <a:p>
            <a:endParaRPr lang="en-US" dirty="0"/>
          </a:p>
        </p:txBody>
      </p:sp>
      <p:pic>
        <p:nvPicPr>
          <p:cNvPr id="4" name="Picture 3"/>
          <p:cNvPicPr>
            <a:picLocks noChangeAspect="1"/>
          </p:cNvPicPr>
          <p:nvPr/>
        </p:nvPicPr>
        <p:blipFill>
          <a:blip r:embed="rId3" cstate="print"/>
          <a:stretch>
            <a:fillRect/>
          </a:stretch>
        </p:blipFill>
        <p:spPr>
          <a:xfrm>
            <a:off x="4296578" y="1600201"/>
            <a:ext cx="4487788" cy="2570746"/>
          </a:xfrm>
          <a:prstGeom prst="rect">
            <a:avLst/>
          </a:prstGeom>
        </p:spPr>
      </p:pic>
    </p:spTree>
    <p:extLst>
      <p:ext uri="{BB962C8B-B14F-4D97-AF65-F5344CB8AC3E}">
        <p14:creationId xmlns:p14="http://schemas.microsoft.com/office/powerpoint/2010/main" val="846436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Greenhouse Gas Concentrations: Dome C</a:t>
            </a:r>
            <a:endParaRPr lang="en-US" dirty="0"/>
          </a:p>
        </p:txBody>
      </p:sp>
      <p:pic>
        <p:nvPicPr>
          <p:cNvPr id="4" name="Picture 1" descr="MPG_10e_Figure_08_E_L.jpg"/>
          <p:cNvPicPr>
            <a:picLocks noGrp="1" noChangeAspect="1"/>
          </p:cNvPicPr>
          <p:nvPr isPhoto="1">
            <p:ph idx="1"/>
          </p:nvPr>
        </p:nvPicPr>
        <p:blipFill>
          <a:blip r:embed="rId3" cstate="print"/>
          <a:srcRect t="6877" b="6877"/>
          <a:stretch>
            <a:fillRect/>
          </a:stretch>
        </p:blipFill>
        <p:spPr bwMode="auto">
          <a:prstGeom prst="rect">
            <a:avLst/>
          </a:prstGeom>
          <a:noFill/>
          <a:ln w="9525">
            <a:noFill/>
            <a:miter lim="800000"/>
            <a:headEnd/>
            <a:tailEnd/>
          </a:ln>
        </p:spPr>
      </p:pic>
    </p:spTree>
    <p:extLst>
      <p:ext uri="{BB962C8B-B14F-4D97-AF65-F5344CB8AC3E}">
        <p14:creationId xmlns:p14="http://schemas.microsoft.com/office/powerpoint/2010/main" val="3068932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Milankovitch</a:t>
            </a:r>
            <a:r>
              <a:rPr lang="en-US" dirty="0" smtClean="0"/>
              <a:t> Cycles</a:t>
            </a:r>
            <a:endParaRPr lang="en-US" dirty="0"/>
          </a:p>
        </p:txBody>
      </p:sp>
      <p:sp>
        <p:nvSpPr>
          <p:cNvPr id="3" name="Content Placeholder 2"/>
          <p:cNvSpPr>
            <a:spLocks noGrp="1"/>
          </p:cNvSpPr>
          <p:nvPr>
            <p:ph idx="1"/>
          </p:nvPr>
        </p:nvSpPr>
        <p:spPr/>
        <p:txBody>
          <a:bodyPr/>
          <a:lstStyle/>
          <a:p>
            <a:r>
              <a:rPr lang="en-US" dirty="0" smtClean="0"/>
              <a:t>Eccentricity: “shape” of Earth’s orbit: how circular it is: 100,000 years.</a:t>
            </a:r>
          </a:p>
          <a:p>
            <a:r>
              <a:rPr lang="en-US" dirty="0" smtClean="0"/>
              <a:t>Obliquity: the inclination of the Earth’s axis (tilt) ranges from 22.1° to 24.5°: 41,000 years.</a:t>
            </a:r>
          </a:p>
          <a:p>
            <a:r>
              <a:rPr lang="en-US" dirty="0" smtClean="0"/>
              <a:t>Precession: the wobble of the Earth as it spins. Like a top. 25,800 years</a:t>
            </a:r>
          </a:p>
        </p:txBody>
      </p:sp>
    </p:spTree>
    <p:extLst>
      <p:ext uri="{BB962C8B-B14F-4D97-AF65-F5344CB8AC3E}">
        <p14:creationId xmlns:p14="http://schemas.microsoft.com/office/powerpoint/2010/main" val="3651575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Eccentricity</a:t>
            </a:r>
            <a:endParaRPr lang="en-US" dirty="0"/>
          </a:p>
        </p:txBody>
      </p:sp>
      <p:pic>
        <p:nvPicPr>
          <p:cNvPr id="3" name="Picture 1" descr="MPG_10e_Figure_08_44a_L.jpg"/>
          <p:cNvPicPr>
            <a:picLocks noGrp="1" noChangeAspect="1"/>
          </p:cNvPicPr>
          <p:nvPr/>
        </p:nvPicPr>
        <p:blipFill>
          <a:blip r:embed="rId2" cstate="print"/>
          <a:srcRect/>
          <a:stretch>
            <a:fillRect/>
          </a:stretch>
        </p:blipFill>
        <p:spPr bwMode="auto">
          <a:xfrm>
            <a:off x="4285669" y="1586429"/>
            <a:ext cx="4647405" cy="3613533"/>
          </a:xfrm>
          <a:prstGeom prst="rect">
            <a:avLst/>
          </a:prstGeom>
          <a:noFill/>
          <a:ln w="9525">
            <a:noFill/>
            <a:miter lim="800000"/>
            <a:headEnd/>
            <a:tailEnd/>
          </a:ln>
        </p:spPr>
      </p:pic>
      <p:sp>
        <p:nvSpPr>
          <p:cNvPr id="4" name="Content Placeholder 2"/>
          <p:cNvSpPr txBox="1">
            <a:spLocks/>
          </p:cNvSpPr>
          <p:nvPr/>
        </p:nvSpPr>
        <p:spPr>
          <a:xfrm>
            <a:off x="350971" y="1444531"/>
            <a:ext cx="3747303" cy="5066437"/>
          </a:xfrm>
          <a:prstGeom prst="rect">
            <a:avLst/>
          </a:prstGeom>
        </p:spPr>
        <p:txBody>
          <a:bodyPr/>
          <a:lstStyle/>
          <a:p>
            <a:pPr marL="349250" marR="0" lvl="0" indent="-349250" algn="l" defTabSz="914400" rtl="0" eaLnBrk="1" fontAlgn="auto" latinLnBrk="0" hangingPunct="1">
              <a:lnSpc>
                <a:spcPct val="100000"/>
              </a:lnSpc>
              <a:spcBef>
                <a:spcPts val="2000"/>
              </a:spcBef>
              <a:spcAft>
                <a:spcPts val="0"/>
              </a:spcAft>
              <a:buClr>
                <a:schemeClr val="accent1">
                  <a:lumMod val="60000"/>
                  <a:lumOff val="40000"/>
                </a:schemeClr>
              </a:buClr>
              <a:buSzPct val="110000"/>
              <a:buFont typeface="Wingdings 2" pitchFamily="18" charset="2"/>
              <a:buChar char=""/>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ea typeface="+mn-ea"/>
                <a:cs typeface="+mn-cs"/>
              </a:rPr>
              <a:t>Changes the distance</a:t>
            </a:r>
            <a:r>
              <a:rPr kumimoji="0" lang="en-US" sz="2000" b="0" i="0" u="none" strike="noStrike" kern="1200" cap="none" spc="0" normalizeH="0" noProof="0" dirty="0" smtClean="0">
                <a:ln>
                  <a:noFill/>
                </a:ln>
                <a:solidFill>
                  <a:schemeClr val="tx1">
                    <a:lumMod val="65000"/>
                    <a:lumOff val="35000"/>
                  </a:schemeClr>
                </a:solidFill>
                <a:effectLst/>
                <a:uLnTx/>
                <a:uFillTx/>
                <a:ea typeface="+mn-ea"/>
                <a:cs typeface="+mn-cs"/>
              </a:rPr>
              <a:t> of aphelion and perihelion by about 5,000,000 km</a:t>
            </a:r>
            <a:endParaRPr kumimoji="0" lang="en-US" sz="2000" b="0" i="0" u="none" strike="noStrike" kern="1200" cap="none" spc="0" normalizeH="0" baseline="0" noProof="0" dirty="0" smtClean="0">
              <a:ln>
                <a:noFill/>
              </a:ln>
              <a:solidFill>
                <a:schemeClr val="tx1">
                  <a:lumMod val="65000"/>
                  <a:lumOff val="35000"/>
                </a:schemeClr>
              </a:solidFill>
              <a:effectLst/>
              <a:uLnTx/>
              <a:uFillTx/>
              <a:ea typeface="+mn-ea"/>
              <a:cs typeface="+mn-cs"/>
            </a:endParaRPr>
          </a:p>
          <a:p>
            <a:pPr marL="349250" marR="0" lvl="0" indent="-349250" algn="l" defTabSz="914400" rtl="0" eaLnBrk="1" fontAlgn="auto" latinLnBrk="0" hangingPunct="1">
              <a:lnSpc>
                <a:spcPct val="100000"/>
              </a:lnSpc>
              <a:spcBef>
                <a:spcPts val="2000"/>
              </a:spcBef>
              <a:spcAft>
                <a:spcPts val="0"/>
              </a:spcAft>
              <a:buClr>
                <a:schemeClr val="accent1">
                  <a:lumMod val="60000"/>
                  <a:lumOff val="40000"/>
                </a:schemeClr>
              </a:buClr>
              <a:buSzPct val="110000"/>
              <a:buFont typeface="Wingdings 2" pitchFamily="18" charset="2"/>
              <a:buChar char=""/>
              <a:tabLst/>
              <a:defRPr/>
            </a:pPr>
            <a:r>
              <a:rPr kumimoji="0" lang="en-US" sz="2000" b="0" i="0" u="none" strike="noStrike" kern="1200" cap="none" spc="0" normalizeH="0" baseline="0" noProof="0" dirty="0" err="1" smtClean="0">
                <a:ln>
                  <a:noFill/>
                </a:ln>
                <a:solidFill>
                  <a:schemeClr val="tx1">
                    <a:lumMod val="65000"/>
                    <a:lumOff val="35000"/>
                  </a:schemeClr>
                </a:solidFill>
                <a:effectLst/>
                <a:uLnTx/>
                <a:uFillTx/>
                <a:ea typeface="+mn-ea"/>
                <a:cs typeface="+mn-cs"/>
              </a:rPr>
              <a:t>Glaciation</a:t>
            </a:r>
            <a:r>
              <a:rPr kumimoji="0" lang="en-US" sz="2000" b="0" i="0" u="none" strike="noStrike" kern="1200" cap="none" spc="0" normalizeH="0" baseline="0" noProof="0" dirty="0" smtClean="0">
                <a:ln>
                  <a:noFill/>
                </a:ln>
                <a:solidFill>
                  <a:schemeClr val="tx1">
                    <a:lumMod val="65000"/>
                    <a:lumOff val="35000"/>
                  </a:schemeClr>
                </a:solidFill>
                <a:effectLst/>
                <a:uLnTx/>
                <a:uFillTx/>
                <a:ea typeface="+mn-ea"/>
                <a:cs typeface="+mn-cs"/>
              </a:rPr>
              <a:t> in the N. Hem. Is promoted when there is LESS sunlight and COOLER summers.</a:t>
            </a:r>
          </a:p>
          <a:p>
            <a:pPr marL="806450" lvl="1" indent="-349250">
              <a:spcBef>
                <a:spcPts val="2000"/>
              </a:spcBef>
              <a:buClr>
                <a:schemeClr val="accent1">
                  <a:lumMod val="60000"/>
                  <a:lumOff val="40000"/>
                </a:schemeClr>
              </a:buClr>
              <a:buSzPct val="110000"/>
              <a:buFont typeface="Wingdings 2" pitchFamily="18" charset="2"/>
              <a:buChar char=""/>
            </a:pPr>
            <a:r>
              <a:rPr lang="en-US" sz="2000" dirty="0" smtClean="0">
                <a:solidFill>
                  <a:schemeClr val="tx1">
                    <a:lumMod val="65000"/>
                    <a:lumOff val="35000"/>
                  </a:schemeClr>
                </a:solidFill>
              </a:rPr>
              <a:t>Eccentricity is at it’s highest: less circular IF N. Hem summer is at Aphelion (further)</a:t>
            </a:r>
          </a:p>
          <a:p>
            <a:pPr marL="806450" lvl="1" indent="-349250">
              <a:spcBef>
                <a:spcPts val="2000"/>
              </a:spcBef>
              <a:buClr>
                <a:schemeClr val="accent1">
                  <a:lumMod val="60000"/>
                  <a:lumOff val="40000"/>
                </a:schemeClr>
              </a:buClr>
              <a:buSzPct val="110000"/>
              <a:buFont typeface="Wingdings 2" pitchFamily="18" charset="2"/>
              <a:buChar char=""/>
            </a:pPr>
            <a:endParaRPr kumimoji="0" lang="en-US" sz="24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a:p>
            <a:pPr marL="349250" marR="0" lvl="0" indent="-349250" algn="l" defTabSz="914400" rtl="0" eaLnBrk="1" fontAlgn="auto" latinLnBrk="0" hangingPunct="1">
              <a:lnSpc>
                <a:spcPct val="100000"/>
              </a:lnSpc>
              <a:spcBef>
                <a:spcPts val="2000"/>
              </a:spcBef>
              <a:spcAft>
                <a:spcPts val="0"/>
              </a:spcAft>
              <a:buClr>
                <a:schemeClr val="accent1">
                  <a:lumMod val="60000"/>
                  <a:lumOff val="40000"/>
                </a:schemeClr>
              </a:buClr>
              <a:buSzPct val="110000"/>
              <a:buFont typeface="Wingdings 2" pitchFamily="18" charset="2"/>
              <a:buChar char=""/>
              <a:tabLst/>
              <a:defRPr/>
            </a:pPr>
            <a:endParaRPr kumimoji="0" lang="en-US" sz="24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extLst>
      <p:ext uri="{BB962C8B-B14F-4D97-AF65-F5344CB8AC3E}">
        <p14:creationId xmlns:p14="http://schemas.microsoft.com/office/powerpoint/2010/main" val="1696953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Obliquity</a:t>
            </a:r>
            <a:endParaRPr lang="en-US" dirty="0"/>
          </a:p>
        </p:txBody>
      </p:sp>
      <p:sp>
        <p:nvSpPr>
          <p:cNvPr id="4" name="Content Placeholder 2"/>
          <p:cNvSpPr txBox="1">
            <a:spLocks/>
          </p:cNvSpPr>
          <p:nvPr/>
        </p:nvSpPr>
        <p:spPr>
          <a:xfrm>
            <a:off x="350971" y="1444531"/>
            <a:ext cx="3747303" cy="5066437"/>
          </a:xfrm>
          <a:prstGeom prst="rect">
            <a:avLst/>
          </a:prstGeom>
        </p:spPr>
        <p:txBody>
          <a:bodyPr/>
          <a:lstStyle/>
          <a:p>
            <a:pPr marL="349250" marR="0" lvl="0" indent="-349250" algn="l" defTabSz="914400" rtl="0" eaLnBrk="1" fontAlgn="auto" latinLnBrk="0" hangingPunct="1">
              <a:lnSpc>
                <a:spcPct val="100000"/>
              </a:lnSpc>
              <a:spcBef>
                <a:spcPts val="2000"/>
              </a:spcBef>
              <a:spcAft>
                <a:spcPts val="0"/>
              </a:spcAft>
              <a:buClr>
                <a:schemeClr val="accent1">
                  <a:lumMod val="60000"/>
                  <a:lumOff val="40000"/>
                </a:schemeClr>
              </a:buClr>
              <a:buSzPct val="110000"/>
              <a:buFont typeface="Wingdings 2" pitchFamily="18" charset="2"/>
              <a:buChar char=""/>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ea typeface="+mn-ea"/>
                <a:cs typeface="+mn-cs"/>
              </a:rPr>
              <a:t>Tilt of the</a:t>
            </a:r>
            <a:r>
              <a:rPr kumimoji="0" lang="en-US" sz="2000" b="0" i="0" u="none" strike="noStrike" kern="1200" cap="none" spc="0" normalizeH="0" noProof="0" dirty="0" smtClean="0">
                <a:ln>
                  <a:noFill/>
                </a:ln>
                <a:solidFill>
                  <a:schemeClr val="tx1">
                    <a:lumMod val="65000"/>
                    <a:lumOff val="35000"/>
                  </a:schemeClr>
                </a:solidFill>
                <a:effectLst/>
                <a:uLnTx/>
                <a:uFillTx/>
                <a:ea typeface="+mn-ea"/>
                <a:cs typeface="+mn-cs"/>
              </a:rPr>
              <a:t> Earth</a:t>
            </a:r>
            <a:endParaRPr kumimoji="0" lang="en-US" sz="2000" b="0" i="0" u="none" strike="noStrike" kern="1200" cap="none" spc="0" normalizeH="0" baseline="0" noProof="0" dirty="0" smtClean="0">
              <a:ln>
                <a:noFill/>
              </a:ln>
              <a:solidFill>
                <a:schemeClr val="tx1">
                  <a:lumMod val="65000"/>
                  <a:lumOff val="35000"/>
                </a:schemeClr>
              </a:solidFill>
              <a:effectLst/>
              <a:uLnTx/>
              <a:uFillTx/>
              <a:ea typeface="+mn-ea"/>
              <a:cs typeface="+mn-cs"/>
            </a:endParaRPr>
          </a:p>
          <a:p>
            <a:pPr marL="349250" marR="0" lvl="0" indent="-349250" algn="l" defTabSz="914400" rtl="0" eaLnBrk="1" fontAlgn="auto" latinLnBrk="0" hangingPunct="1">
              <a:lnSpc>
                <a:spcPct val="100000"/>
              </a:lnSpc>
              <a:spcBef>
                <a:spcPts val="2000"/>
              </a:spcBef>
              <a:spcAft>
                <a:spcPts val="0"/>
              </a:spcAft>
              <a:buClr>
                <a:schemeClr val="accent1">
                  <a:lumMod val="60000"/>
                  <a:lumOff val="40000"/>
                </a:schemeClr>
              </a:buClr>
              <a:buSzPct val="110000"/>
              <a:buFont typeface="Wingdings 2" pitchFamily="18" charset="2"/>
              <a:buChar char=""/>
              <a:tabLst/>
              <a:defRPr/>
            </a:pPr>
            <a:r>
              <a:rPr kumimoji="0" lang="en-US" sz="2000" b="0" i="0" u="none" strike="noStrike" kern="1200" cap="none" spc="0" normalizeH="0" baseline="0" noProof="0" dirty="0" err="1" smtClean="0">
                <a:ln>
                  <a:noFill/>
                </a:ln>
                <a:solidFill>
                  <a:schemeClr val="tx1">
                    <a:lumMod val="65000"/>
                    <a:lumOff val="35000"/>
                  </a:schemeClr>
                </a:solidFill>
                <a:effectLst/>
                <a:uLnTx/>
                <a:uFillTx/>
                <a:ea typeface="+mn-ea"/>
                <a:cs typeface="+mn-cs"/>
              </a:rPr>
              <a:t>Glaciation</a:t>
            </a:r>
            <a:r>
              <a:rPr kumimoji="0" lang="en-US" sz="2000" b="0" i="0" u="none" strike="noStrike" kern="1200" cap="none" spc="0" normalizeH="0" baseline="0" noProof="0" dirty="0" smtClean="0">
                <a:ln>
                  <a:noFill/>
                </a:ln>
                <a:solidFill>
                  <a:schemeClr val="tx1">
                    <a:lumMod val="65000"/>
                    <a:lumOff val="35000"/>
                  </a:schemeClr>
                </a:solidFill>
                <a:effectLst/>
                <a:uLnTx/>
                <a:uFillTx/>
                <a:ea typeface="+mn-ea"/>
                <a:cs typeface="+mn-cs"/>
              </a:rPr>
              <a:t> in the N. Hem. Is promoted when there is LOW SEASONAL CONTRAST</a:t>
            </a:r>
          </a:p>
          <a:p>
            <a:pPr marL="806450" lvl="1" indent="-349250">
              <a:spcBef>
                <a:spcPts val="2000"/>
              </a:spcBef>
              <a:buClr>
                <a:schemeClr val="accent1">
                  <a:lumMod val="60000"/>
                  <a:lumOff val="40000"/>
                </a:schemeClr>
              </a:buClr>
              <a:buSzPct val="110000"/>
              <a:buFont typeface="Wingdings 2" pitchFamily="18" charset="2"/>
              <a:buChar char=""/>
            </a:pPr>
            <a:r>
              <a:rPr lang="en-US" sz="2000" dirty="0" smtClean="0">
                <a:solidFill>
                  <a:schemeClr val="tx1">
                    <a:lumMod val="65000"/>
                    <a:lumOff val="35000"/>
                  </a:schemeClr>
                </a:solidFill>
              </a:rPr>
              <a:t>Less Tilt</a:t>
            </a:r>
          </a:p>
          <a:p>
            <a:pPr marL="806450" lvl="1" indent="-349250">
              <a:spcBef>
                <a:spcPts val="2000"/>
              </a:spcBef>
              <a:buClr>
                <a:schemeClr val="accent1">
                  <a:lumMod val="60000"/>
                  <a:lumOff val="40000"/>
                </a:schemeClr>
              </a:buClr>
              <a:buSzPct val="110000"/>
              <a:buFont typeface="Wingdings 2" pitchFamily="18" charset="2"/>
              <a:buChar char=""/>
            </a:pPr>
            <a:endParaRPr kumimoji="0" lang="en-US" sz="24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a:p>
            <a:pPr marL="349250" marR="0" lvl="0" indent="-349250" algn="l" defTabSz="914400" rtl="0" eaLnBrk="1" fontAlgn="auto" latinLnBrk="0" hangingPunct="1">
              <a:lnSpc>
                <a:spcPct val="100000"/>
              </a:lnSpc>
              <a:spcBef>
                <a:spcPts val="2000"/>
              </a:spcBef>
              <a:spcAft>
                <a:spcPts val="0"/>
              </a:spcAft>
              <a:buClr>
                <a:schemeClr val="accent1">
                  <a:lumMod val="60000"/>
                  <a:lumOff val="40000"/>
                </a:schemeClr>
              </a:buClr>
              <a:buSzPct val="110000"/>
              <a:buFont typeface="Wingdings 2" pitchFamily="18" charset="2"/>
              <a:buChar char=""/>
              <a:tabLst/>
              <a:defRPr/>
            </a:pPr>
            <a:endParaRPr kumimoji="0" lang="en-US" sz="24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pic>
        <p:nvPicPr>
          <p:cNvPr id="5" name="Picture 1" descr="MPG_10e_Figure_08_44b_L.jpg"/>
          <p:cNvPicPr>
            <a:picLocks noGrp="1" noChangeAspect="1"/>
          </p:cNvPicPr>
          <p:nvPr isPhoto="1"/>
        </p:nvPicPr>
        <p:blipFill>
          <a:blip r:embed="rId2" cstate="print"/>
          <a:srcRect/>
          <a:stretch>
            <a:fillRect/>
          </a:stretch>
        </p:blipFill>
        <p:spPr bwMode="auto">
          <a:xfrm>
            <a:off x="4098274" y="1587751"/>
            <a:ext cx="4509512" cy="3524076"/>
          </a:xfrm>
          <a:prstGeom prst="rect">
            <a:avLst/>
          </a:prstGeom>
          <a:noFill/>
          <a:ln w="9525">
            <a:noFill/>
            <a:miter lim="800000"/>
            <a:headEnd/>
            <a:tailEnd/>
          </a:ln>
        </p:spPr>
      </p:pic>
    </p:spTree>
    <p:extLst>
      <p:ext uri="{BB962C8B-B14F-4D97-AF65-F5344CB8AC3E}">
        <p14:creationId xmlns:p14="http://schemas.microsoft.com/office/powerpoint/2010/main" val="1285137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Precession</a:t>
            </a:r>
            <a:endParaRPr lang="en-US" dirty="0"/>
          </a:p>
        </p:txBody>
      </p:sp>
      <p:sp>
        <p:nvSpPr>
          <p:cNvPr id="4" name="Content Placeholder 2"/>
          <p:cNvSpPr txBox="1">
            <a:spLocks/>
          </p:cNvSpPr>
          <p:nvPr/>
        </p:nvSpPr>
        <p:spPr>
          <a:xfrm>
            <a:off x="350971" y="1444531"/>
            <a:ext cx="3747303" cy="5066437"/>
          </a:xfrm>
          <a:prstGeom prst="rect">
            <a:avLst/>
          </a:prstGeom>
        </p:spPr>
        <p:txBody>
          <a:bodyPr/>
          <a:lstStyle/>
          <a:p>
            <a:pPr marL="349250" marR="0" lvl="0" indent="-349250" algn="l" defTabSz="914400" rtl="0" eaLnBrk="1" fontAlgn="auto" latinLnBrk="0" hangingPunct="1">
              <a:lnSpc>
                <a:spcPct val="100000"/>
              </a:lnSpc>
              <a:spcBef>
                <a:spcPts val="2000"/>
              </a:spcBef>
              <a:spcAft>
                <a:spcPts val="0"/>
              </a:spcAft>
              <a:buClr>
                <a:schemeClr val="accent1">
                  <a:lumMod val="60000"/>
                  <a:lumOff val="40000"/>
                </a:schemeClr>
              </a:buClr>
              <a:buSzPct val="110000"/>
              <a:buFont typeface="Wingdings 2" pitchFamily="18" charset="2"/>
              <a:buChar char=""/>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ea typeface="+mn-ea"/>
                <a:cs typeface="+mn-cs"/>
              </a:rPr>
              <a:t>Direction of the tilt</a:t>
            </a:r>
            <a:r>
              <a:rPr kumimoji="0" lang="en-US" sz="2000" b="0" i="0" u="none" strike="noStrike" kern="1200" cap="none" spc="0" normalizeH="0" noProof="0" dirty="0" smtClean="0">
                <a:ln>
                  <a:noFill/>
                </a:ln>
                <a:solidFill>
                  <a:schemeClr val="tx1">
                    <a:lumMod val="65000"/>
                    <a:lumOff val="35000"/>
                  </a:schemeClr>
                </a:solidFill>
                <a:effectLst/>
                <a:uLnTx/>
                <a:uFillTx/>
                <a:ea typeface="+mn-ea"/>
                <a:cs typeface="+mn-cs"/>
              </a:rPr>
              <a:t> of the Earth: The wobble</a:t>
            </a:r>
            <a:endParaRPr kumimoji="0" lang="en-US" sz="2000" b="0" i="0" u="none" strike="noStrike" kern="1200" cap="none" spc="0" normalizeH="0" baseline="0" noProof="0" dirty="0" smtClean="0">
              <a:ln>
                <a:noFill/>
              </a:ln>
              <a:solidFill>
                <a:schemeClr val="tx1">
                  <a:lumMod val="65000"/>
                  <a:lumOff val="35000"/>
                </a:schemeClr>
              </a:solidFill>
              <a:effectLst/>
              <a:uLnTx/>
              <a:uFillTx/>
              <a:ea typeface="+mn-ea"/>
              <a:cs typeface="+mn-cs"/>
            </a:endParaRPr>
          </a:p>
          <a:p>
            <a:pPr marL="349250" marR="0" lvl="0" indent="-349250" algn="l" defTabSz="914400" rtl="0" eaLnBrk="1" fontAlgn="auto" latinLnBrk="0" hangingPunct="1">
              <a:lnSpc>
                <a:spcPct val="100000"/>
              </a:lnSpc>
              <a:spcBef>
                <a:spcPts val="2000"/>
              </a:spcBef>
              <a:spcAft>
                <a:spcPts val="0"/>
              </a:spcAft>
              <a:buClr>
                <a:schemeClr val="accent1">
                  <a:lumMod val="60000"/>
                  <a:lumOff val="40000"/>
                </a:schemeClr>
              </a:buClr>
              <a:buSzPct val="110000"/>
              <a:buFont typeface="Wingdings 2" pitchFamily="18" charset="2"/>
              <a:buChar char=""/>
              <a:tabLst/>
              <a:defRPr/>
            </a:pPr>
            <a:r>
              <a:rPr kumimoji="0" lang="en-US" sz="2000" b="0" i="0" u="none" strike="noStrike" kern="1200" cap="none" spc="0" normalizeH="0" baseline="0" noProof="0" dirty="0" err="1" smtClean="0">
                <a:ln>
                  <a:noFill/>
                </a:ln>
                <a:solidFill>
                  <a:schemeClr val="tx1">
                    <a:lumMod val="65000"/>
                    <a:lumOff val="35000"/>
                  </a:schemeClr>
                </a:solidFill>
                <a:effectLst/>
                <a:uLnTx/>
                <a:uFillTx/>
                <a:ea typeface="+mn-ea"/>
                <a:cs typeface="+mn-cs"/>
              </a:rPr>
              <a:t>Glaciation</a:t>
            </a:r>
            <a:r>
              <a:rPr kumimoji="0" lang="en-US" sz="2000" b="0" i="0" u="none" strike="noStrike" kern="1200" cap="none" spc="0" normalizeH="0" baseline="0" noProof="0" dirty="0" smtClean="0">
                <a:ln>
                  <a:noFill/>
                </a:ln>
                <a:solidFill>
                  <a:schemeClr val="tx1">
                    <a:lumMod val="65000"/>
                    <a:lumOff val="35000"/>
                  </a:schemeClr>
                </a:solidFill>
                <a:effectLst/>
                <a:uLnTx/>
                <a:uFillTx/>
                <a:ea typeface="+mn-ea"/>
                <a:cs typeface="+mn-cs"/>
              </a:rPr>
              <a:t> in the N. Hem. Is promoted when there is LOW SEASONAL CONTRAST</a:t>
            </a:r>
          </a:p>
          <a:p>
            <a:pPr marL="806450" lvl="1" indent="-349250">
              <a:spcBef>
                <a:spcPts val="2000"/>
              </a:spcBef>
              <a:buClr>
                <a:schemeClr val="accent1">
                  <a:lumMod val="60000"/>
                  <a:lumOff val="40000"/>
                </a:schemeClr>
              </a:buClr>
              <a:buSzPct val="110000"/>
              <a:buFont typeface="Wingdings 2" pitchFamily="18" charset="2"/>
              <a:buChar char=""/>
            </a:pPr>
            <a:r>
              <a:rPr lang="en-US" sz="2000" dirty="0" smtClean="0">
                <a:solidFill>
                  <a:schemeClr val="tx1">
                    <a:lumMod val="65000"/>
                    <a:lumOff val="35000"/>
                  </a:schemeClr>
                </a:solidFill>
              </a:rPr>
              <a:t>In the N. </a:t>
            </a:r>
            <a:r>
              <a:rPr lang="en-US" sz="2000" dirty="0" err="1" smtClean="0">
                <a:solidFill>
                  <a:schemeClr val="tx1">
                    <a:lumMod val="65000"/>
                    <a:lumOff val="35000"/>
                  </a:schemeClr>
                </a:solidFill>
              </a:rPr>
              <a:t>Hem.’s</a:t>
            </a:r>
            <a:r>
              <a:rPr lang="en-US" sz="2000" dirty="0" smtClean="0">
                <a:solidFill>
                  <a:schemeClr val="tx1">
                    <a:lumMod val="65000"/>
                    <a:lumOff val="35000"/>
                  </a:schemeClr>
                </a:solidFill>
              </a:rPr>
              <a:t> summer the tilt is furthest from the sun. </a:t>
            </a:r>
          </a:p>
          <a:p>
            <a:pPr marL="806450" lvl="1" indent="-349250">
              <a:spcBef>
                <a:spcPts val="2000"/>
              </a:spcBef>
              <a:buClr>
                <a:schemeClr val="accent1">
                  <a:lumMod val="60000"/>
                  <a:lumOff val="40000"/>
                </a:schemeClr>
              </a:buClr>
              <a:buSzPct val="110000"/>
              <a:buFont typeface="Wingdings 2" pitchFamily="18" charset="2"/>
              <a:buChar char=""/>
            </a:pPr>
            <a:endParaRPr kumimoji="0" lang="en-US" sz="24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a:p>
            <a:pPr marL="349250" marR="0" lvl="0" indent="-349250" algn="l" defTabSz="914400" rtl="0" eaLnBrk="1" fontAlgn="auto" latinLnBrk="0" hangingPunct="1">
              <a:lnSpc>
                <a:spcPct val="100000"/>
              </a:lnSpc>
              <a:spcBef>
                <a:spcPts val="2000"/>
              </a:spcBef>
              <a:spcAft>
                <a:spcPts val="0"/>
              </a:spcAft>
              <a:buClr>
                <a:schemeClr val="accent1">
                  <a:lumMod val="60000"/>
                  <a:lumOff val="40000"/>
                </a:schemeClr>
              </a:buClr>
              <a:buSzPct val="110000"/>
              <a:buFont typeface="Wingdings 2" pitchFamily="18" charset="2"/>
              <a:buChar char=""/>
              <a:tabLst/>
              <a:defRPr/>
            </a:pPr>
            <a:endParaRPr kumimoji="0" lang="en-US" sz="24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pic>
        <p:nvPicPr>
          <p:cNvPr id="6" name="Picture 1" descr="MPG_10e_Figure_08_44c_L.jpg"/>
          <p:cNvPicPr>
            <a:picLocks noGrp="1" noChangeAspect="1"/>
          </p:cNvPicPr>
          <p:nvPr isPhoto="1"/>
        </p:nvPicPr>
        <p:blipFill>
          <a:blip r:embed="rId2" cstate="print"/>
          <a:srcRect/>
          <a:stretch>
            <a:fillRect/>
          </a:stretch>
        </p:blipFill>
        <p:spPr bwMode="auto">
          <a:xfrm>
            <a:off x="4098274" y="1444531"/>
            <a:ext cx="4752147" cy="3446957"/>
          </a:xfrm>
          <a:prstGeom prst="rect">
            <a:avLst/>
          </a:prstGeom>
          <a:noFill/>
          <a:ln w="9525">
            <a:noFill/>
            <a:miter lim="800000"/>
            <a:headEnd/>
            <a:tailEnd/>
          </a:ln>
        </p:spPr>
      </p:pic>
    </p:spTree>
    <p:extLst>
      <p:ext uri="{BB962C8B-B14F-4D97-AF65-F5344CB8AC3E}">
        <p14:creationId xmlns:p14="http://schemas.microsoft.com/office/powerpoint/2010/main" val="679507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Models</a:t>
            </a:r>
            <a:endParaRPr lang="en-US" dirty="0"/>
          </a:p>
        </p:txBody>
      </p:sp>
      <p:sp>
        <p:nvSpPr>
          <p:cNvPr id="3" name="Content Placeholder 2"/>
          <p:cNvSpPr>
            <a:spLocks noGrp="1"/>
          </p:cNvSpPr>
          <p:nvPr>
            <p:ph idx="1"/>
          </p:nvPr>
        </p:nvSpPr>
        <p:spPr/>
        <p:txBody>
          <a:bodyPr>
            <a:normAutofit fontScale="92500" lnSpcReduction="20000"/>
          </a:bodyPr>
          <a:lstStyle/>
          <a:p>
            <a:pPr lvl="1"/>
            <a:r>
              <a:rPr lang="en-US" dirty="0" smtClean="0">
                <a:latin typeface="Arial" charset="0"/>
              </a:rPr>
              <a:t>General </a:t>
            </a:r>
            <a:r>
              <a:rPr lang="en-US" dirty="0">
                <a:latin typeface="Arial" charset="0"/>
              </a:rPr>
              <a:t>circulation models (GCMs</a:t>
            </a:r>
            <a:r>
              <a:rPr lang="en-US" dirty="0" smtClean="0">
                <a:latin typeface="Arial" charset="0"/>
              </a:rPr>
              <a:t>)</a:t>
            </a:r>
          </a:p>
          <a:p>
            <a:pPr lvl="2"/>
            <a:r>
              <a:rPr lang="en-US" dirty="0" smtClean="0">
                <a:latin typeface="Arial" charset="0"/>
              </a:rPr>
              <a:t>Mathematical model of Earth’s climate system</a:t>
            </a:r>
          </a:p>
          <a:p>
            <a:pPr lvl="2"/>
            <a:r>
              <a:rPr lang="en-US" dirty="0" smtClean="0">
                <a:latin typeface="Arial" charset="0"/>
              </a:rPr>
              <a:t>To understand what controls climate</a:t>
            </a:r>
            <a:endParaRPr lang="en-US" dirty="0">
              <a:latin typeface="Arial" charset="0"/>
            </a:endParaRPr>
          </a:p>
          <a:p>
            <a:pPr lvl="1"/>
            <a:r>
              <a:rPr lang="en-US" dirty="0">
                <a:latin typeface="Arial" charset="0"/>
              </a:rPr>
              <a:t>Numerous </a:t>
            </a:r>
            <a:r>
              <a:rPr lang="en-US" dirty="0" smtClean="0">
                <a:latin typeface="Arial" charset="0"/>
              </a:rPr>
              <a:t>assumptions</a:t>
            </a:r>
          </a:p>
          <a:p>
            <a:pPr lvl="2"/>
            <a:r>
              <a:rPr lang="en-US" dirty="0" smtClean="0">
                <a:latin typeface="Arial" charset="0"/>
              </a:rPr>
              <a:t>To make it simpler</a:t>
            </a:r>
          </a:p>
          <a:p>
            <a:pPr lvl="2"/>
            <a:r>
              <a:rPr lang="en-US" dirty="0" smtClean="0">
                <a:latin typeface="Arial" charset="0"/>
              </a:rPr>
              <a:t>Amount of solar radiation at the surface of the Earth</a:t>
            </a:r>
          </a:p>
          <a:p>
            <a:pPr lvl="2"/>
            <a:r>
              <a:rPr lang="en-US" dirty="0" smtClean="0">
                <a:latin typeface="Arial" charset="0"/>
              </a:rPr>
              <a:t>Ocean temperatures</a:t>
            </a:r>
          </a:p>
          <a:p>
            <a:pPr lvl="2"/>
            <a:r>
              <a:rPr lang="en-US" dirty="0" smtClean="0">
                <a:latin typeface="Arial" charset="0"/>
              </a:rPr>
              <a:t>Greenhouse gas concentrations</a:t>
            </a:r>
          </a:p>
          <a:p>
            <a:pPr lvl="2"/>
            <a:r>
              <a:rPr lang="en-US" dirty="0" smtClean="0">
                <a:latin typeface="Arial" charset="0"/>
              </a:rPr>
              <a:t>Albedo</a:t>
            </a:r>
          </a:p>
          <a:p>
            <a:pPr lvl="2"/>
            <a:r>
              <a:rPr lang="en-US" dirty="0" smtClean="0">
                <a:latin typeface="Arial" charset="0"/>
              </a:rPr>
              <a:t>more</a:t>
            </a:r>
            <a:endParaRPr lang="en-US" dirty="0">
              <a:latin typeface="Arial" charset="0"/>
            </a:endParaRPr>
          </a:p>
          <a:p>
            <a:pPr lvl="1"/>
            <a:r>
              <a:rPr lang="en-US" dirty="0">
                <a:latin typeface="Arial" charset="0"/>
              </a:rPr>
              <a:t>Accuracy of the </a:t>
            </a:r>
            <a:r>
              <a:rPr lang="en-US" dirty="0" smtClean="0">
                <a:latin typeface="Arial" charset="0"/>
              </a:rPr>
              <a:t>models</a:t>
            </a:r>
          </a:p>
          <a:p>
            <a:pPr lvl="2"/>
            <a:r>
              <a:rPr lang="en-US" dirty="0" smtClean="0">
                <a:latin typeface="Arial" charset="0"/>
              </a:rPr>
              <a:t>Has to pass tests to predict current climate AND past climate.</a:t>
            </a:r>
            <a:endParaRPr lang="en-US" dirty="0">
              <a:latin typeface="Arial" charset="0"/>
            </a:endParaRPr>
          </a:p>
          <a:p>
            <a:endParaRPr lang="en-US" dirty="0"/>
          </a:p>
        </p:txBody>
      </p:sp>
    </p:spTree>
    <p:extLst>
      <p:ext uri="{BB962C8B-B14F-4D97-AF65-F5344CB8AC3E}">
        <p14:creationId xmlns:p14="http://schemas.microsoft.com/office/powerpoint/2010/main" val="1024012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57200" y="0"/>
            <a:ext cx="10210800" cy="71628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2227" name="Rectangle 2"/>
          <p:cNvSpPr>
            <a:spLocks noChangeArrowheads="1"/>
          </p:cNvSpPr>
          <p:nvPr/>
        </p:nvSpPr>
        <p:spPr bwMode="auto">
          <a:xfrm>
            <a:off x="457200" y="381000"/>
            <a:ext cx="820737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500">
                <a:latin typeface="Calibri" charset="0"/>
              </a:rPr>
              <a:t>Emission Scenarios</a:t>
            </a:r>
          </a:p>
          <a:p>
            <a:pPr algn="ctr"/>
            <a:endParaRPr lang="en-US" sz="3500">
              <a:latin typeface="Calibri" charset="0"/>
            </a:endParaRPr>
          </a:p>
        </p:txBody>
      </p:sp>
      <p:sp>
        <p:nvSpPr>
          <p:cNvPr id="118787" name="AutoShape 3"/>
          <p:cNvSpPr>
            <a:spLocks noChangeArrowheads="1"/>
          </p:cNvSpPr>
          <p:nvPr/>
        </p:nvSpPr>
        <p:spPr bwMode="auto">
          <a:xfrm>
            <a:off x="1458913" y="1773238"/>
            <a:ext cx="5799137" cy="4471987"/>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0 60000 65536"/>
              <a:gd name="T10" fmla="*/ 0 60000 65536"/>
              <a:gd name="T11" fmla="*/ 0 60000 65536"/>
              <a:gd name="T12" fmla="*/ 850 w 21600"/>
              <a:gd name="T13" fmla="*/ 10294 h 21600"/>
              <a:gd name="T14" fmla="*/ 20750 w 21600"/>
              <a:gd name="T15" fmla="*/ 11306 h 21600"/>
            </a:gdLst>
            <a:ahLst/>
            <a:cxnLst>
              <a:cxn ang="T8">
                <a:pos x="T0" y="T1"/>
              </a:cxn>
              <a:cxn ang="T9">
                <a:pos x="T2" y="T3"/>
              </a:cxn>
              <a:cxn ang="T10">
                <a:pos x="T4" y="T5"/>
              </a:cxn>
              <a:cxn ang="T11">
                <a:pos x="T6" y="T7"/>
              </a:cxn>
            </a:cxnLst>
            <a:rect l="T12" t="T13" r="T14" b="T15"/>
            <a:pathLst>
              <a:path w="21600" h="21600">
                <a:moveTo>
                  <a:pt x="10800" y="0"/>
                </a:moveTo>
                <a:lnTo>
                  <a:pt x="9637" y="1954"/>
                </a:lnTo>
                <a:lnTo>
                  <a:pt x="10294" y="1954"/>
                </a:lnTo>
                <a:lnTo>
                  <a:pt x="10294" y="10294"/>
                </a:lnTo>
                <a:lnTo>
                  <a:pt x="1954" y="10294"/>
                </a:lnTo>
                <a:lnTo>
                  <a:pt x="1954" y="9637"/>
                </a:lnTo>
                <a:lnTo>
                  <a:pt x="0" y="10800"/>
                </a:lnTo>
                <a:lnTo>
                  <a:pt x="1954" y="11963"/>
                </a:lnTo>
                <a:lnTo>
                  <a:pt x="1954" y="11306"/>
                </a:lnTo>
                <a:lnTo>
                  <a:pt x="10294" y="11306"/>
                </a:lnTo>
                <a:lnTo>
                  <a:pt x="10294" y="19646"/>
                </a:lnTo>
                <a:lnTo>
                  <a:pt x="9637" y="19646"/>
                </a:lnTo>
                <a:lnTo>
                  <a:pt x="10800" y="21600"/>
                </a:lnTo>
                <a:lnTo>
                  <a:pt x="11963" y="19646"/>
                </a:lnTo>
                <a:lnTo>
                  <a:pt x="11306" y="19646"/>
                </a:lnTo>
                <a:lnTo>
                  <a:pt x="11306" y="11306"/>
                </a:lnTo>
                <a:lnTo>
                  <a:pt x="19646" y="11306"/>
                </a:lnTo>
                <a:lnTo>
                  <a:pt x="19646" y="11963"/>
                </a:lnTo>
                <a:lnTo>
                  <a:pt x="21600" y="10800"/>
                </a:lnTo>
                <a:lnTo>
                  <a:pt x="19646" y="9637"/>
                </a:lnTo>
                <a:lnTo>
                  <a:pt x="19646" y="10294"/>
                </a:lnTo>
                <a:lnTo>
                  <a:pt x="11306" y="10294"/>
                </a:lnTo>
                <a:lnTo>
                  <a:pt x="11306" y="1954"/>
                </a:lnTo>
                <a:lnTo>
                  <a:pt x="11963" y="1954"/>
                </a:lnTo>
                <a:close/>
              </a:path>
            </a:pathLst>
          </a:custGeom>
          <a:solidFill>
            <a:schemeClr val="accent1"/>
          </a:solidFill>
          <a:ln w="9525">
            <a:solidFill>
              <a:schemeClr val="tx1"/>
            </a:solidFill>
            <a:miter lim="800000"/>
            <a:headEnd/>
            <a:tailEnd/>
          </a:ln>
        </p:spPr>
        <p:txBody>
          <a:bodyPr wrap="none" anchor="ctr"/>
          <a:lstStyle/>
          <a:p>
            <a:endParaRPr lang="en-US">
              <a:latin typeface="Calibri" charset="0"/>
            </a:endParaRPr>
          </a:p>
        </p:txBody>
      </p:sp>
      <p:sp>
        <p:nvSpPr>
          <p:cNvPr id="118788" name="Text Box 4"/>
          <p:cNvSpPr txBox="1">
            <a:spLocks noChangeArrowheads="1"/>
          </p:cNvSpPr>
          <p:nvPr/>
        </p:nvSpPr>
        <p:spPr bwMode="auto">
          <a:xfrm rot="-5400000">
            <a:off x="3698082" y="2821781"/>
            <a:ext cx="1314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Governance</a:t>
            </a:r>
          </a:p>
        </p:txBody>
      </p:sp>
      <p:sp>
        <p:nvSpPr>
          <p:cNvPr id="118789" name="Text Box 5"/>
          <p:cNvSpPr txBox="1">
            <a:spLocks noChangeArrowheads="1"/>
          </p:cNvSpPr>
          <p:nvPr/>
        </p:nvSpPr>
        <p:spPr bwMode="auto">
          <a:xfrm>
            <a:off x="2300288" y="3827463"/>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Development</a:t>
            </a:r>
          </a:p>
        </p:txBody>
      </p:sp>
      <p:sp>
        <p:nvSpPr>
          <p:cNvPr id="118790" name="Text Box 6"/>
          <p:cNvSpPr txBox="1">
            <a:spLocks noChangeArrowheads="1"/>
          </p:cNvSpPr>
          <p:nvPr/>
        </p:nvSpPr>
        <p:spPr bwMode="auto">
          <a:xfrm>
            <a:off x="3984625" y="6273800"/>
            <a:ext cx="671513" cy="3698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Calibri" charset="0"/>
              </a:rPr>
              <a:t>Local</a:t>
            </a:r>
          </a:p>
        </p:txBody>
      </p:sp>
      <p:sp>
        <p:nvSpPr>
          <p:cNvPr id="118791" name="Text Box 7"/>
          <p:cNvSpPr txBox="1">
            <a:spLocks noChangeArrowheads="1"/>
          </p:cNvSpPr>
          <p:nvPr/>
        </p:nvSpPr>
        <p:spPr bwMode="auto">
          <a:xfrm>
            <a:off x="3925888" y="1377950"/>
            <a:ext cx="806450" cy="3698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Calibri" charset="0"/>
              </a:rPr>
              <a:t>Global</a:t>
            </a:r>
          </a:p>
        </p:txBody>
      </p:sp>
      <p:sp>
        <p:nvSpPr>
          <p:cNvPr id="118792" name="Text Box 8"/>
          <p:cNvSpPr txBox="1">
            <a:spLocks noChangeArrowheads="1"/>
          </p:cNvSpPr>
          <p:nvPr/>
        </p:nvSpPr>
        <p:spPr bwMode="auto">
          <a:xfrm>
            <a:off x="7258050" y="3827463"/>
            <a:ext cx="1584325" cy="3698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Calibri" charset="0"/>
              </a:rPr>
              <a:t>Environmental</a:t>
            </a:r>
          </a:p>
        </p:txBody>
      </p:sp>
      <p:sp>
        <p:nvSpPr>
          <p:cNvPr id="118793" name="Text Box 9"/>
          <p:cNvSpPr txBox="1">
            <a:spLocks noChangeArrowheads="1"/>
          </p:cNvSpPr>
          <p:nvPr/>
        </p:nvSpPr>
        <p:spPr bwMode="auto">
          <a:xfrm>
            <a:off x="169863" y="3827463"/>
            <a:ext cx="1103312" cy="3698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Calibri" charset="0"/>
              </a:rPr>
              <a:t>Economic</a:t>
            </a:r>
          </a:p>
        </p:txBody>
      </p:sp>
      <p:sp>
        <p:nvSpPr>
          <p:cNvPr id="118794" name="Text Box 10"/>
          <p:cNvSpPr txBox="1">
            <a:spLocks noChangeArrowheads="1"/>
          </p:cNvSpPr>
          <p:nvPr/>
        </p:nvSpPr>
        <p:spPr bwMode="auto">
          <a:xfrm>
            <a:off x="2697163" y="2535238"/>
            <a:ext cx="10191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000">
                <a:solidFill>
                  <a:schemeClr val="accent1"/>
                </a:solidFill>
                <a:latin typeface="Calibri" charset="0"/>
              </a:rPr>
              <a:t>A1</a:t>
            </a:r>
          </a:p>
        </p:txBody>
      </p:sp>
      <p:sp>
        <p:nvSpPr>
          <p:cNvPr id="118795" name="Text Box 11"/>
          <p:cNvSpPr txBox="1">
            <a:spLocks noChangeArrowheads="1"/>
          </p:cNvSpPr>
          <p:nvPr/>
        </p:nvSpPr>
        <p:spPr bwMode="auto">
          <a:xfrm>
            <a:off x="4872038" y="2535238"/>
            <a:ext cx="993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000">
                <a:solidFill>
                  <a:schemeClr val="accent1"/>
                </a:solidFill>
                <a:latin typeface="Calibri" charset="0"/>
              </a:rPr>
              <a:t>B1</a:t>
            </a:r>
          </a:p>
        </p:txBody>
      </p:sp>
      <p:sp>
        <p:nvSpPr>
          <p:cNvPr id="118796" name="Text Box 12"/>
          <p:cNvSpPr txBox="1">
            <a:spLocks noChangeArrowheads="1"/>
          </p:cNvSpPr>
          <p:nvPr/>
        </p:nvSpPr>
        <p:spPr bwMode="auto">
          <a:xfrm>
            <a:off x="4872038" y="4381500"/>
            <a:ext cx="993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000">
                <a:solidFill>
                  <a:schemeClr val="accent1"/>
                </a:solidFill>
                <a:latin typeface="Calibri" charset="0"/>
              </a:rPr>
              <a:t>B2</a:t>
            </a:r>
          </a:p>
        </p:txBody>
      </p:sp>
      <p:sp>
        <p:nvSpPr>
          <p:cNvPr id="118797" name="Text Box 13"/>
          <p:cNvSpPr txBox="1">
            <a:spLocks noChangeArrowheads="1"/>
          </p:cNvSpPr>
          <p:nvPr/>
        </p:nvSpPr>
        <p:spPr bwMode="auto">
          <a:xfrm>
            <a:off x="2697163" y="4381500"/>
            <a:ext cx="10191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000">
                <a:solidFill>
                  <a:schemeClr val="accent1"/>
                </a:solidFill>
                <a:latin typeface="Calibri" charset="0"/>
              </a:rPr>
              <a:t>A2</a:t>
            </a:r>
          </a:p>
        </p:txBody>
      </p:sp>
      <p:sp>
        <p:nvSpPr>
          <p:cNvPr id="118798" name="Rectangle 14"/>
          <p:cNvSpPr>
            <a:spLocks noChangeArrowheads="1"/>
          </p:cNvSpPr>
          <p:nvPr/>
        </p:nvSpPr>
        <p:spPr bwMode="auto">
          <a:xfrm>
            <a:off x="6172200" y="5334000"/>
            <a:ext cx="283368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B2B2B2"/>
                </a:solidFill>
                <a:latin typeface="Calibri" charset="0"/>
              </a:rPr>
              <a:t>Adapted from Arnell et al. (2004). Global Environmental Change, 14:3-20</a:t>
            </a:r>
          </a:p>
        </p:txBody>
      </p:sp>
      <p:sp>
        <p:nvSpPr>
          <p:cNvPr id="118799" name="Text Box 15"/>
          <p:cNvSpPr txBox="1">
            <a:spLocks noChangeArrowheads="1"/>
          </p:cNvSpPr>
          <p:nvPr/>
        </p:nvSpPr>
        <p:spPr bwMode="auto">
          <a:xfrm>
            <a:off x="1581150" y="2406650"/>
            <a:ext cx="854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solidFill>
                  <a:schemeClr val="accent1"/>
                </a:solidFill>
                <a:latin typeface="Calibri" charset="0"/>
              </a:rPr>
              <a:t>A1B</a:t>
            </a:r>
          </a:p>
        </p:txBody>
      </p:sp>
      <p:sp>
        <p:nvSpPr>
          <p:cNvPr id="118800" name="Text Box 16"/>
          <p:cNvSpPr txBox="1">
            <a:spLocks noChangeArrowheads="1"/>
          </p:cNvSpPr>
          <p:nvPr/>
        </p:nvSpPr>
        <p:spPr bwMode="auto">
          <a:xfrm>
            <a:off x="1581150" y="2819400"/>
            <a:ext cx="9223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solidFill>
                  <a:schemeClr val="accent1"/>
                </a:solidFill>
                <a:latin typeface="Calibri" charset="0"/>
              </a:rPr>
              <a:t>A1FI</a:t>
            </a:r>
          </a:p>
        </p:txBody>
      </p:sp>
      <p:sp>
        <p:nvSpPr>
          <p:cNvPr id="118801" name="Text Box 17"/>
          <p:cNvSpPr txBox="1">
            <a:spLocks noChangeArrowheads="1"/>
          </p:cNvSpPr>
          <p:nvPr/>
        </p:nvSpPr>
        <p:spPr bwMode="auto">
          <a:xfrm>
            <a:off x="1581150" y="3171825"/>
            <a:ext cx="830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solidFill>
                  <a:schemeClr val="accent1"/>
                </a:solidFill>
                <a:latin typeface="Calibri" charset="0"/>
              </a:rPr>
              <a:t>A1T</a:t>
            </a:r>
          </a:p>
        </p:txBody>
      </p:sp>
    </p:spTree>
    <p:extLst>
      <p:ext uri="{BB962C8B-B14F-4D97-AF65-F5344CB8AC3E}">
        <p14:creationId xmlns:p14="http://schemas.microsoft.com/office/powerpoint/2010/main" val="9242571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7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879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878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879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879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878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879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879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11878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879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879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879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879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880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880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87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animBg="1"/>
      <p:bldP spid="118788" grpId="0"/>
      <p:bldP spid="118789" grpId="0"/>
      <p:bldP spid="118789" grpId="1"/>
      <p:bldP spid="118790" grpId="0" animBg="1"/>
      <p:bldP spid="118791" grpId="0" animBg="1"/>
      <p:bldP spid="118792" grpId="0" animBg="1"/>
      <p:bldP spid="118793" grpId="0" animBg="1"/>
      <p:bldP spid="118794" grpId="0"/>
      <p:bldP spid="118795" grpId="0"/>
      <p:bldP spid="118796" grpId="0"/>
      <p:bldP spid="118797" grpId="0"/>
      <p:bldP spid="118798" grpId="0"/>
      <p:bldP spid="118799" grpId="0"/>
      <p:bldP spid="118800" grpId="0"/>
      <p:bldP spid="11880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457200" y="0"/>
            <a:ext cx="10210800" cy="71628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4275" name="Rectangle 2"/>
          <p:cNvSpPr>
            <a:spLocks noChangeArrowheads="1"/>
          </p:cNvSpPr>
          <p:nvPr/>
        </p:nvSpPr>
        <p:spPr bwMode="auto">
          <a:xfrm>
            <a:off x="1143000" y="182563"/>
            <a:ext cx="6934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a:latin typeface="Calibri" charset="0"/>
              </a:rPr>
              <a:t>Gross Domestic Product Growth at 2100</a:t>
            </a:r>
          </a:p>
          <a:p>
            <a:pPr algn="ctr"/>
            <a:endParaRPr lang="en-US" sz="2400">
              <a:latin typeface="Calibri" charset="0"/>
            </a:endParaRPr>
          </a:p>
        </p:txBody>
      </p:sp>
      <p:sp>
        <p:nvSpPr>
          <p:cNvPr id="54276" name="AutoShape 3"/>
          <p:cNvSpPr>
            <a:spLocks noChangeArrowheads="1"/>
          </p:cNvSpPr>
          <p:nvPr/>
        </p:nvSpPr>
        <p:spPr bwMode="auto">
          <a:xfrm>
            <a:off x="1458913" y="1773238"/>
            <a:ext cx="5799137" cy="4471987"/>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0 60000 65536"/>
              <a:gd name="T10" fmla="*/ 0 60000 65536"/>
              <a:gd name="T11" fmla="*/ 0 60000 65536"/>
              <a:gd name="T12" fmla="*/ 850 w 21600"/>
              <a:gd name="T13" fmla="*/ 10294 h 21600"/>
              <a:gd name="T14" fmla="*/ 20750 w 21600"/>
              <a:gd name="T15" fmla="*/ 11306 h 21600"/>
            </a:gdLst>
            <a:ahLst/>
            <a:cxnLst>
              <a:cxn ang="T8">
                <a:pos x="T0" y="T1"/>
              </a:cxn>
              <a:cxn ang="T9">
                <a:pos x="T2" y="T3"/>
              </a:cxn>
              <a:cxn ang="T10">
                <a:pos x="T4" y="T5"/>
              </a:cxn>
              <a:cxn ang="T11">
                <a:pos x="T6" y="T7"/>
              </a:cxn>
            </a:cxnLst>
            <a:rect l="T12" t="T13" r="T14" b="T15"/>
            <a:pathLst>
              <a:path w="21600" h="21600">
                <a:moveTo>
                  <a:pt x="10800" y="0"/>
                </a:moveTo>
                <a:lnTo>
                  <a:pt x="9637" y="1954"/>
                </a:lnTo>
                <a:lnTo>
                  <a:pt x="10294" y="1954"/>
                </a:lnTo>
                <a:lnTo>
                  <a:pt x="10294" y="10294"/>
                </a:lnTo>
                <a:lnTo>
                  <a:pt x="1954" y="10294"/>
                </a:lnTo>
                <a:lnTo>
                  <a:pt x="1954" y="9637"/>
                </a:lnTo>
                <a:lnTo>
                  <a:pt x="0" y="10800"/>
                </a:lnTo>
                <a:lnTo>
                  <a:pt x="1954" y="11963"/>
                </a:lnTo>
                <a:lnTo>
                  <a:pt x="1954" y="11306"/>
                </a:lnTo>
                <a:lnTo>
                  <a:pt x="10294" y="11306"/>
                </a:lnTo>
                <a:lnTo>
                  <a:pt x="10294" y="19646"/>
                </a:lnTo>
                <a:lnTo>
                  <a:pt x="9637" y="19646"/>
                </a:lnTo>
                <a:lnTo>
                  <a:pt x="10800" y="21600"/>
                </a:lnTo>
                <a:lnTo>
                  <a:pt x="11963" y="19646"/>
                </a:lnTo>
                <a:lnTo>
                  <a:pt x="11306" y="19646"/>
                </a:lnTo>
                <a:lnTo>
                  <a:pt x="11306" y="11306"/>
                </a:lnTo>
                <a:lnTo>
                  <a:pt x="19646" y="11306"/>
                </a:lnTo>
                <a:lnTo>
                  <a:pt x="19646" y="11963"/>
                </a:lnTo>
                <a:lnTo>
                  <a:pt x="21600" y="10800"/>
                </a:lnTo>
                <a:lnTo>
                  <a:pt x="19646" y="9637"/>
                </a:lnTo>
                <a:lnTo>
                  <a:pt x="19646" y="10294"/>
                </a:lnTo>
                <a:lnTo>
                  <a:pt x="11306" y="10294"/>
                </a:lnTo>
                <a:lnTo>
                  <a:pt x="11306" y="1954"/>
                </a:lnTo>
                <a:lnTo>
                  <a:pt x="11963" y="1954"/>
                </a:lnTo>
                <a:close/>
              </a:path>
            </a:pathLst>
          </a:custGeom>
          <a:solidFill>
            <a:schemeClr val="accent1"/>
          </a:solidFill>
          <a:ln w="9525">
            <a:solidFill>
              <a:schemeClr val="tx1"/>
            </a:solidFill>
            <a:miter lim="800000"/>
            <a:headEnd/>
            <a:tailEnd/>
          </a:ln>
        </p:spPr>
        <p:txBody>
          <a:bodyPr wrap="none" anchor="ctr"/>
          <a:lstStyle/>
          <a:p>
            <a:endParaRPr lang="en-US">
              <a:latin typeface="Calibri" charset="0"/>
            </a:endParaRPr>
          </a:p>
        </p:txBody>
      </p:sp>
      <p:sp>
        <p:nvSpPr>
          <p:cNvPr id="54277" name="Text Box 4"/>
          <p:cNvSpPr txBox="1">
            <a:spLocks noChangeArrowheads="1"/>
          </p:cNvSpPr>
          <p:nvPr/>
        </p:nvSpPr>
        <p:spPr bwMode="auto">
          <a:xfrm rot="-5400000">
            <a:off x="3698082" y="2821781"/>
            <a:ext cx="1314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Governance</a:t>
            </a:r>
          </a:p>
        </p:txBody>
      </p:sp>
      <p:sp>
        <p:nvSpPr>
          <p:cNvPr id="54278" name="Text Box 5"/>
          <p:cNvSpPr txBox="1">
            <a:spLocks noChangeArrowheads="1"/>
          </p:cNvSpPr>
          <p:nvPr/>
        </p:nvSpPr>
        <p:spPr bwMode="auto">
          <a:xfrm>
            <a:off x="2300288" y="3827463"/>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Development</a:t>
            </a:r>
          </a:p>
        </p:txBody>
      </p:sp>
      <p:sp>
        <p:nvSpPr>
          <p:cNvPr id="54279" name="Text Box 6"/>
          <p:cNvSpPr txBox="1">
            <a:spLocks noChangeArrowheads="1"/>
          </p:cNvSpPr>
          <p:nvPr/>
        </p:nvSpPr>
        <p:spPr bwMode="auto">
          <a:xfrm>
            <a:off x="3984625" y="6273800"/>
            <a:ext cx="671513" cy="3698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Calibri" charset="0"/>
              </a:rPr>
              <a:t>Local</a:t>
            </a:r>
          </a:p>
        </p:txBody>
      </p:sp>
      <p:sp>
        <p:nvSpPr>
          <p:cNvPr id="54280" name="Text Box 7"/>
          <p:cNvSpPr txBox="1">
            <a:spLocks noChangeArrowheads="1"/>
          </p:cNvSpPr>
          <p:nvPr/>
        </p:nvSpPr>
        <p:spPr bwMode="auto">
          <a:xfrm>
            <a:off x="3925888" y="1377950"/>
            <a:ext cx="806450" cy="3698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Calibri" charset="0"/>
              </a:rPr>
              <a:t>Global</a:t>
            </a:r>
          </a:p>
        </p:txBody>
      </p:sp>
      <p:sp>
        <p:nvSpPr>
          <p:cNvPr id="54281" name="Text Box 8"/>
          <p:cNvSpPr txBox="1">
            <a:spLocks noChangeArrowheads="1"/>
          </p:cNvSpPr>
          <p:nvPr/>
        </p:nvSpPr>
        <p:spPr bwMode="auto">
          <a:xfrm>
            <a:off x="7258050" y="3827463"/>
            <a:ext cx="1584325" cy="3698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Calibri" charset="0"/>
              </a:rPr>
              <a:t>Environmental</a:t>
            </a:r>
          </a:p>
        </p:txBody>
      </p:sp>
      <p:sp>
        <p:nvSpPr>
          <p:cNvPr id="54282" name="Text Box 9"/>
          <p:cNvSpPr txBox="1">
            <a:spLocks noChangeArrowheads="1"/>
          </p:cNvSpPr>
          <p:nvPr/>
        </p:nvSpPr>
        <p:spPr bwMode="auto">
          <a:xfrm>
            <a:off x="169863" y="3827463"/>
            <a:ext cx="1103312" cy="3698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Calibri" charset="0"/>
              </a:rPr>
              <a:t>Economic</a:t>
            </a:r>
          </a:p>
        </p:txBody>
      </p:sp>
      <p:sp>
        <p:nvSpPr>
          <p:cNvPr id="54283" name="Text Box 10"/>
          <p:cNvSpPr txBox="1">
            <a:spLocks noChangeArrowheads="1"/>
          </p:cNvSpPr>
          <p:nvPr/>
        </p:nvSpPr>
        <p:spPr bwMode="auto">
          <a:xfrm>
            <a:off x="2697163" y="2535238"/>
            <a:ext cx="10191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000">
                <a:solidFill>
                  <a:schemeClr val="accent1"/>
                </a:solidFill>
                <a:latin typeface="Calibri" charset="0"/>
              </a:rPr>
              <a:t>A1</a:t>
            </a:r>
          </a:p>
        </p:txBody>
      </p:sp>
      <p:sp>
        <p:nvSpPr>
          <p:cNvPr id="54284" name="Text Box 11"/>
          <p:cNvSpPr txBox="1">
            <a:spLocks noChangeArrowheads="1"/>
          </p:cNvSpPr>
          <p:nvPr/>
        </p:nvSpPr>
        <p:spPr bwMode="auto">
          <a:xfrm>
            <a:off x="4872038" y="2535238"/>
            <a:ext cx="993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000">
                <a:solidFill>
                  <a:schemeClr val="accent1"/>
                </a:solidFill>
                <a:latin typeface="Calibri" charset="0"/>
              </a:rPr>
              <a:t>B1</a:t>
            </a:r>
          </a:p>
        </p:txBody>
      </p:sp>
      <p:sp>
        <p:nvSpPr>
          <p:cNvPr id="54285" name="Text Box 12"/>
          <p:cNvSpPr txBox="1">
            <a:spLocks noChangeArrowheads="1"/>
          </p:cNvSpPr>
          <p:nvPr/>
        </p:nvSpPr>
        <p:spPr bwMode="auto">
          <a:xfrm>
            <a:off x="4872038" y="4381500"/>
            <a:ext cx="993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000">
                <a:solidFill>
                  <a:schemeClr val="accent1"/>
                </a:solidFill>
                <a:latin typeface="Calibri" charset="0"/>
              </a:rPr>
              <a:t>B2</a:t>
            </a:r>
          </a:p>
        </p:txBody>
      </p:sp>
      <p:sp>
        <p:nvSpPr>
          <p:cNvPr id="54286" name="Text Box 13"/>
          <p:cNvSpPr txBox="1">
            <a:spLocks noChangeArrowheads="1"/>
          </p:cNvSpPr>
          <p:nvPr/>
        </p:nvSpPr>
        <p:spPr bwMode="auto">
          <a:xfrm>
            <a:off x="2697163" y="4381500"/>
            <a:ext cx="10191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000">
                <a:solidFill>
                  <a:schemeClr val="accent1"/>
                </a:solidFill>
                <a:latin typeface="Calibri" charset="0"/>
              </a:rPr>
              <a:t>A2</a:t>
            </a:r>
          </a:p>
        </p:txBody>
      </p:sp>
      <p:sp>
        <p:nvSpPr>
          <p:cNvPr id="54287" name="Rectangle 14"/>
          <p:cNvSpPr>
            <a:spLocks noChangeArrowheads="1"/>
          </p:cNvSpPr>
          <p:nvPr/>
        </p:nvSpPr>
        <p:spPr bwMode="auto">
          <a:xfrm>
            <a:off x="6181725" y="5889625"/>
            <a:ext cx="283368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B2B2B2"/>
                </a:solidFill>
                <a:latin typeface="Calibri" charset="0"/>
              </a:rPr>
              <a:t>Adapted from Arnell et al. (2004). Global Environmental Change, 14:3-20</a:t>
            </a:r>
          </a:p>
        </p:txBody>
      </p:sp>
      <p:pic>
        <p:nvPicPr>
          <p:cNvPr id="54288" name="Picture 15" descr="MCj043160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4194175"/>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9" name="Picture 16" descr="MCj043160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8050" y="4194175"/>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0" name="Picture 17" descr="MCj043160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88" y="1355725"/>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1" name="Picture 18" descr="MCj043160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275" y="1279525"/>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2" name="Picture 19" descr="MCj043160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2450" y="155575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3" name="Picture 20" descr="MCj043160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8050" y="1620838"/>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4" name="Picture 21" descr="MCj043160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175" y="1846263"/>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5" name="Picture 22" descr="MCj043160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 y="21209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6" name="Picture 23" descr="MCj043160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4958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07337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57200" y="0"/>
            <a:ext cx="10210800" cy="71628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6323" name="Picture 2" descr="MCj029343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950913"/>
            <a:ext cx="180022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3" descr="MPj0314265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638" y="1938338"/>
            <a:ext cx="9144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4" descr="MPj0399371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713" y="4773613"/>
            <a:ext cx="91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Rectangle 5"/>
          <p:cNvSpPr>
            <a:spLocks noChangeArrowheads="1"/>
          </p:cNvSpPr>
          <p:nvPr/>
        </p:nvSpPr>
        <p:spPr bwMode="auto">
          <a:xfrm>
            <a:off x="1557338" y="182563"/>
            <a:ext cx="5675312"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a:latin typeface="Calibri" charset="0"/>
              </a:rPr>
              <a:t>Energy Use at 2100</a:t>
            </a:r>
          </a:p>
          <a:p>
            <a:pPr algn="ctr"/>
            <a:endParaRPr lang="en-US" sz="2400">
              <a:latin typeface="Calibri" charset="0"/>
            </a:endParaRPr>
          </a:p>
        </p:txBody>
      </p:sp>
      <p:sp>
        <p:nvSpPr>
          <p:cNvPr id="56327" name="AutoShape 6"/>
          <p:cNvSpPr>
            <a:spLocks noChangeArrowheads="1"/>
          </p:cNvSpPr>
          <p:nvPr/>
        </p:nvSpPr>
        <p:spPr bwMode="auto">
          <a:xfrm>
            <a:off x="1458913" y="1773238"/>
            <a:ext cx="5799137" cy="4471987"/>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0 60000 65536"/>
              <a:gd name="T10" fmla="*/ 0 60000 65536"/>
              <a:gd name="T11" fmla="*/ 0 60000 65536"/>
              <a:gd name="T12" fmla="*/ 850 w 21600"/>
              <a:gd name="T13" fmla="*/ 10294 h 21600"/>
              <a:gd name="T14" fmla="*/ 20750 w 21600"/>
              <a:gd name="T15" fmla="*/ 11306 h 21600"/>
            </a:gdLst>
            <a:ahLst/>
            <a:cxnLst>
              <a:cxn ang="T8">
                <a:pos x="T0" y="T1"/>
              </a:cxn>
              <a:cxn ang="T9">
                <a:pos x="T2" y="T3"/>
              </a:cxn>
              <a:cxn ang="T10">
                <a:pos x="T4" y="T5"/>
              </a:cxn>
              <a:cxn ang="T11">
                <a:pos x="T6" y="T7"/>
              </a:cxn>
            </a:cxnLst>
            <a:rect l="T12" t="T13" r="T14" b="T15"/>
            <a:pathLst>
              <a:path w="21600" h="21600">
                <a:moveTo>
                  <a:pt x="10800" y="0"/>
                </a:moveTo>
                <a:lnTo>
                  <a:pt x="9637" y="1954"/>
                </a:lnTo>
                <a:lnTo>
                  <a:pt x="10294" y="1954"/>
                </a:lnTo>
                <a:lnTo>
                  <a:pt x="10294" y="10294"/>
                </a:lnTo>
                <a:lnTo>
                  <a:pt x="1954" y="10294"/>
                </a:lnTo>
                <a:lnTo>
                  <a:pt x="1954" y="9637"/>
                </a:lnTo>
                <a:lnTo>
                  <a:pt x="0" y="10800"/>
                </a:lnTo>
                <a:lnTo>
                  <a:pt x="1954" y="11963"/>
                </a:lnTo>
                <a:lnTo>
                  <a:pt x="1954" y="11306"/>
                </a:lnTo>
                <a:lnTo>
                  <a:pt x="10294" y="11306"/>
                </a:lnTo>
                <a:lnTo>
                  <a:pt x="10294" y="19646"/>
                </a:lnTo>
                <a:lnTo>
                  <a:pt x="9637" y="19646"/>
                </a:lnTo>
                <a:lnTo>
                  <a:pt x="10800" y="21600"/>
                </a:lnTo>
                <a:lnTo>
                  <a:pt x="11963" y="19646"/>
                </a:lnTo>
                <a:lnTo>
                  <a:pt x="11306" y="19646"/>
                </a:lnTo>
                <a:lnTo>
                  <a:pt x="11306" y="11306"/>
                </a:lnTo>
                <a:lnTo>
                  <a:pt x="19646" y="11306"/>
                </a:lnTo>
                <a:lnTo>
                  <a:pt x="19646" y="11963"/>
                </a:lnTo>
                <a:lnTo>
                  <a:pt x="21600" y="10800"/>
                </a:lnTo>
                <a:lnTo>
                  <a:pt x="19646" y="9637"/>
                </a:lnTo>
                <a:lnTo>
                  <a:pt x="19646" y="10294"/>
                </a:lnTo>
                <a:lnTo>
                  <a:pt x="11306" y="10294"/>
                </a:lnTo>
                <a:lnTo>
                  <a:pt x="11306" y="1954"/>
                </a:lnTo>
                <a:lnTo>
                  <a:pt x="11963" y="1954"/>
                </a:lnTo>
                <a:close/>
              </a:path>
            </a:pathLst>
          </a:custGeom>
          <a:solidFill>
            <a:schemeClr val="accent1"/>
          </a:solidFill>
          <a:ln w="9525">
            <a:solidFill>
              <a:schemeClr val="tx1"/>
            </a:solidFill>
            <a:miter lim="800000"/>
            <a:headEnd/>
            <a:tailEnd/>
          </a:ln>
        </p:spPr>
        <p:txBody>
          <a:bodyPr wrap="none" anchor="ctr"/>
          <a:lstStyle/>
          <a:p>
            <a:endParaRPr lang="en-US">
              <a:latin typeface="Calibri" charset="0"/>
            </a:endParaRPr>
          </a:p>
        </p:txBody>
      </p:sp>
      <p:sp>
        <p:nvSpPr>
          <p:cNvPr id="56328" name="Text Box 7"/>
          <p:cNvSpPr txBox="1">
            <a:spLocks noChangeArrowheads="1"/>
          </p:cNvSpPr>
          <p:nvPr/>
        </p:nvSpPr>
        <p:spPr bwMode="auto">
          <a:xfrm rot="-5400000">
            <a:off x="3698082" y="2821781"/>
            <a:ext cx="1314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Governance</a:t>
            </a:r>
          </a:p>
        </p:txBody>
      </p:sp>
      <p:sp>
        <p:nvSpPr>
          <p:cNvPr id="56329" name="Text Box 8"/>
          <p:cNvSpPr txBox="1">
            <a:spLocks noChangeArrowheads="1"/>
          </p:cNvSpPr>
          <p:nvPr/>
        </p:nvSpPr>
        <p:spPr bwMode="auto">
          <a:xfrm>
            <a:off x="2300288" y="3827463"/>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Development</a:t>
            </a:r>
          </a:p>
        </p:txBody>
      </p:sp>
      <p:sp>
        <p:nvSpPr>
          <p:cNvPr id="56330" name="Text Box 9"/>
          <p:cNvSpPr txBox="1">
            <a:spLocks noChangeArrowheads="1"/>
          </p:cNvSpPr>
          <p:nvPr/>
        </p:nvSpPr>
        <p:spPr bwMode="auto">
          <a:xfrm>
            <a:off x="3984625" y="6273800"/>
            <a:ext cx="671513" cy="3698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Calibri" charset="0"/>
              </a:rPr>
              <a:t>Local</a:t>
            </a:r>
          </a:p>
        </p:txBody>
      </p:sp>
      <p:sp>
        <p:nvSpPr>
          <p:cNvPr id="56331" name="Text Box 10"/>
          <p:cNvSpPr txBox="1">
            <a:spLocks noChangeArrowheads="1"/>
          </p:cNvSpPr>
          <p:nvPr/>
        </p:nvSpPr>
        <p:spPr bwMode="auto">
          <a:xfrm>
            <a:off x="3925888" y="1377950"/>
            <a:ext cx="806450" cy="3698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Calibri" charset="0"/>
              </a:rPr>
              <a:t>Global</a:t>
            </a:r>
          </a:p>
        </p:txBody>
      </p:sp>
      <p:sp>
        <p:nvSpPr>
          <p:cNvPr id="56332" name="Text Box 11"/>
          <p:cNvSpPr txBox="1">
            <a:spLocks noChangeArrowheads="1"/>
          </p:cNvSpPr>
          <p:nvPr/>
        </p:nvSpPr>
        <p:spPr bwMode="auto">
          <a:xfrm>
            <a:off x="7258050" y="3827463"/>
            <a:ext cx="1584325" cy="3698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Calibri" charset="0"/>
              </a:rPr>
              <a:t>Environmental</a:t>
            </a:r>
          </a:p>
        </p:txBody>
      </p:sp>
      <p:sp>
        <p:nvSpPr>
          <p:cNvPr id="56333" name="Text Box 12"/>
          <p:cNvSpPr txBox="1">
            <a:spLocks noChangeArrowheads="1"/>
          </p:cNvSpPr>
          <p:nvPr/>
        </p:nvSpPr>
        <p:spPr bwMode="auto">
          <a:xfrm>
            <a:off x="169863" y="3827463"/>
            <a:ext cx="1103312" cy="3698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Calibri" charset="0"/>
              </a:rPr>
              <a:t>Economic</a:t>
            </a:r>
          </a:p>
        </p:txBody>
      </p:sp>
      <p:sp>
        <p:nvSpPr>
          <p:cNvPr id="56334" name="Text Box 13"/>
          <p:cNvSpPr txBox="1">
            <a:spLocks noChangeArrowheads="1"/>
          </p:cNvSpPr>
          <p:nvPr/>
        </p:nvSpPr>
        <p:spPr bwMode="auto">
          <a:xfrm>
            <a:off x="2697163" y="2535238"/>
            <a:ext cx="10191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000">
                <a:solidFill>
                  <a:schemeClr val="accent1"/>
                </a:solidFill>
                <a:latin typeface="Calibri" charset="0"/>
              </a:rPr>
              <a:t>A1</a:t>
            </a:r>
          </a:p>
        </p:txBody>
      </p:sp>
      <p:sp>
        <p:nvSpPr>
          <p:cNvPr id="56335" name="Text Box 14"/>
          <p:cNvSpPr txBox="1">
            <a:spLocks noChangeArrowheads="1"/>
          </p:cNvSpPr>
          <p:nvPr/>
        </p:nvSpPr>
        <p:spPr bwMode="auto">
          <a:xfrm>
            <a:off x="4872038" y="2535238"/>
            <a:ext cx="993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000">
                <a:solidFill>
                  <a:schemeClr val="accent1"/>
                </a:solidFill>
                <a:latin typeface="Calibri" charset="0"/>
              </a:rPr>
              <a:t>B1</a:t>
            </a:r>
          </a:p>
        </p:txBody>
      </p:sp>
      <p:sp>
        <p:nvSpPr>
          <p:cNvPr id="56336" name="Text Box 15"/>
          <p:cNvSpPr txBox="1">
            <a:spLocks noChangeArrowheads="1"/>
          </p:cNvSpPr>
          <p:nvPr/>
        </p:nvSpPr>
        <p:spPr bwMode="auto">
          <a:xfrm>
            <a:off x="4872038" y="4381500"/>
            <a:ext cx="993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000">
                <a:solidFill>
                  <a:schemeClr val="accent1"/>
                </a:solidFill>
                <a:latin typeface="Calibri" charset="0"/>
              </a:rPr>
              <a:t>B2</a:t>
            </a:r>
          </a:p>
        </p:txBody>
      </p:sp>
      <p:sp>
        <p:nvSpPr>
          <p:cNvPr id="56337" name="Text Box 16"/>
          <p:cNvSpPr txBox="1">
            <a:spLocks noChangeArrowheads="1"/>
          </p:cNvSpPr>
          <p:nvPr/>
        </p:nvSpPr>
        <p:spPr bwMode="auto">
          <a:xfrm>
            <a:off x="2697163" y="4381500"/>
            <a:ext cx="10191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000">
                <a:solidFill>
                  <a:schemeClr val="accent1"/>
                </a:solidFill>
                <a:latin typeface="Calibri" charset="0"/>
              </a:rPr>
              <a:t>A2</a:t>
            </a:r>
          </a:p>
        </p:txBody>
      </p:sp>
      <p:sp>
        <p:nvSpPr>
          <p:cNvPr id="56338" name="Rectangle 17"/>
          <p:cNvSpPr>
            <a:spLocks noChangeArrowheads="1"/>
          </p:cNvSpPr>
          <p:nvPr/>
        </p:nvSpPr>
        <p:spPr bwMode="auto">
          <a:xfrm>
            <a:off x="6181725" y="5889625"/>
            <a:ext cx="283368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B2B2B2"/>
                </a:solidFill>
                <a:latin typeface="Calibri" charset="0"/>
              </a:rPr>
              <a:t>Adapted from Arnell et al. (2004). Global Environmental Change, 14:3-20</a:t>
            </a:r>
          </a:p>
        </p:txBody>
      </p:sp>
      <p:pic>
        <p:nvPicPr>
          <p:cNvPr id="56339" name="Picture 18" descr="MPj0409647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3675" y="4867275"/>
            <a:ext cx="9144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0" name="Picture 19" descr="MPj0401881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8050" y="2230438"/>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1" name="Picture 20" descr="MPj0401881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8050" y="4471988"/>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2" name="Picture 21" descr="MPj0409647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2763" y="4927600"/>
            <a:ext cx="9144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3" name="Picture 22" descr="MPj0401881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7138" y="4532313"/>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4" name="Picture 23" descr="MPj0399371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038" y="1770063"/>
            <a:ext cx="91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5" name="Picture 24" descr="MPj0409647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3088" y="1924050"/>
            <a:ext cx="9144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6" name="Picture 25" descr="MPj0401881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7463" y="1528763"/>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7" name="Picture 26" descr="MCj029801900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0088" y="1128713"/>
            <a:ext cx="179387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8" name="Picture 27" descr="MCj029800300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813" y="2535238"/>
            <a:ext cx="1692275"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9" name="Picture 28" descr="MCj0310892000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98588" y="-15875"/>
            <a:ext cx="1222375"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50" name="Picture 29" descr="MCj04040190000[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24150" y="1673225"/>
            <a:ext cx="10731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14130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4"/>
          <p:cNvPicPr>
            <a:picLocks noChangeAspect="1" noChangeArrowheads="1"/>
          </p:cNvPicPr>
          <p:nvPr/>
        </p:nvPicPr>
        <p:blipFill>
          <a:blip r:embed="rId2"/>
          <a:srcRect/>
          <a:stretch>
            <a:fillRect/>
          </a:stretch>
        </p:blipFill>
        <p:spPr bwMode="auto">
          <a:xfrm>
            <a:off x="-9525" y="-9525"/>
            <a:ext cx="8996280" cy="6751886"/>
          </a:xfrm>
          <a:prstGeom prst="rect">
            <a:avLst/>
          </a:prstGeom>
          <a:noFill/>
          <a:ln w="12700">
            <a:noFill/>
            <a:miter lim="800000"/>
            <a:headEnd type="none" w="sm" len="sm"/>
            <a:tailEnd type="none" w="sm" len="sm"/>
          </a:ln>
        </p:spPr>
      </p:pic>
    </p:spTree>
    <p:extLst>
      <p:ext uri="{BB962C8B-B14F-4D97-AF65-F5344CB8AC3E}">
        <p14:creationId xmlns:p14="http://schemas.microsoft.com/office/powerpoint/2010/main" val="473773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457200" y="0"/>
            <a:ext cx="10210800" cy="71628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8371" name="Picture 2" descr="MCj029800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644525"/>
            <a:ext cx="1692275"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AutoShape 3"/>
          <p:cNvSpPr>
            <a:spLocks noChangeArrowheads="1"/>
          </p:cNvSpPr>
          <p:nvPr/>
        </p:nvSpPr>
        <p:spPr bwMode="auto">
          <a:xfrm>
            <a:off x="1458913" y="1773238"/>
            <a:ext cx="5799137" cy="4471987"/>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0 60000 65536"/>
              <a:gd name="T10" fmla="*/ 0 60000 65536"/>
              <a:gd name="T11" fmla="*/ 0 60000 65536"/>
              <a:gd name="T12" fmla="*/ 850 w 21600"/>
              <a:gd name="T13" fmla="*/ 10294 h 21600"/>
              <a:gd name="T14" fmla="*/ 20750 w 21600"/>
              <a:gd name="T15" fmla="*/ 11306 h 21600"/>
            </a:gdLst>
            <a:ahLst/>
            <a:cxnLst>
              <a:cxn ang="T8">
                <a:pos x="T0" y="T1"/>
              </a:cxn>
              <a:cxn ang="T9">
                <a:pos x="T2" y="T3"/>
              </a:cxn>
              <a:cxn ang="T10">
                <a:pos x="T4" y="T5"/>
              </a:cxn>
              <a:cxn ang="T11">
                <a:pos x="T6" y="T7"/>
              </a:cxn>
            </a:cxnLst>
            <a:rect l="T12" t="T13" r="T14" b="T15"/>
            <a:pathLst>
              <a:path w="21600" h="21600">
                <a:moveTo>
                  <a:pt x="10800" y="0"/>
                </a:moveTo>
                <a:lnTo>
                  <a:pt x="9637" y="1954"/>
                </a:lnTo>
                <a:lnTo>
                  <a:pt x="10294" y="1954"/>
                </a:lnTo>
                <a:lnTo>
                  <a:pt x="10294" y="10294"/>
                </a:lnTo>
                <a:lnTo>
                  <a:pt x="1954" y="10294"/>
                </a:lnTo>
                <a:lnTo>
                  <a:pt x="1954" y="9637"/>
                </a:lnTo>
                <a:lnTo>
                  <a:pt x="0" y="10800"/>
                </a:lnTo>
                <a:lnTo>
                  <a:pt x="1954" y="11963"/>
                </a:lnTo>
                <a:lnTo>
                  <a:pt x="1954" y="11306"/>
                </a:lnTo>
                <a:lnTo>
                  <a:pt x="10294" y="11306"/>
                </a:lnTo>
                <a:lnTo>
                  <a:pt x="10294" y="19646"/>
                </a:lnTo>
                <a:lnTo>
                  <a:pt x="9637" y="19646"/>
                </a:lnTo>
                <a:lnTo>
                  <a:pt x="10800" y="21600"/>
                </a:lnTo>
                <a:lnTo>
                  <a:pt x="11963" y="19646"/>
                </a:lnTo>
                <a:lnTo>
                  <a:pt x="11306" y="19646"/>
                </a:lnTo>
                <a:lnTo>
                  <a:pt x="11306" y="11306"/>
                </a:lnTo>
                <a:lnTo>
                  <a:pt x="19646" y="11306"/>
                </a:lnTo>
                <a:lnTo>
                  <a:pt x="19646" y="11963"/>
                </a:lnTo>
                <a:lnTo>
                  <a:pt x="21600" y="10800"/>
                </a:lnTo>
                <a:lnTo>
                  <a:pt x="19646" y="9637"/>
                </a:lnTo>
                <a:lnTo>
                  <a:pt x="19646" y="10294"/>
                </a:lnTo>
                <a:lnTo>
                  <a:pt x="11306" y="10294"/>
                </a:lnTo>
                <a:lnTo>
                  <a:pt x="11306" y="1954"/>
                </a:lnTo>
                <a:lnTo>
                  <a:pt x="11963" y="1954"/>
                </a:lnTo>
                <a:close/>
              </a:path>
            </a:pathLst>
          </a:custGeom>
          <a:solidFill>
            <a:schemeClr val="accent1"/>
          </a:solidFill>
          <a:ln w="9525">
            <a:solidFill>
              <a:schemeClr val="tx1"/>
            </a:solidFill>
            <a:miter lim="800000"/>
            <a:headEnd/>
            <a:tailEnd/>
          </a:ln>
        </p:spPr>
        <p:txBody>
          <a:bodyPr wrap="none" anchor="ctr"/>
          <a:lstStyle/>
          <a:p>
            <a:endParaRPr lang="en-US">
              <a:latin typeface="Calibri" charset="0"/>
            </a:endParaRPr>
          </a:p>
        </p:txBody>
      </p:sp>
      <p:sp>
        <p:nvSpPr>
          <p:cNvPr id="58373" name="Text Box 4"/>
          <p:cNvSpPr txBox="1">
            <a:spLocks noChangeArrowheads="1"/>
          </p:cNvSpPr>
          <p:nvPr/>
        </p:nvSpPr>
        <p:spPr bwMode="auto">
          <a:xfrm rot="-5400000">
            <a:off x="3698082" y="2821781"/>
            <a:ext cx="1314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Governance</a:t>
            </a:r>
          </a:p>
        </p:txBody>
      </p:sp>
      <p:sp>
        <p:nvSpPr>
          <p:cNvPr id="58374" name="Text Box 5"/>
          <p:cNvSpPr txBox="1">
            <a:spLocks noChangeArrowheads="1"/>
          </p:cNvSpPr>
          <p:nvPr/>
        </p:nvSpPr>
        <p:spPr bwMode="auto">
          <a:xfrm>
            <a:off x="2300288" y="3827463"/>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Development</a:t>
            </a:r>
          </a:p>
        </p:txBody>
      </p:sp>
      <p:sp>
        <p:nvSpPr>
          <p:cNvPr id="58375" name="Text Box 6"/>
          <p:cNvSpPr txBox="1">
            <a:spLocks noChangeArrowheads="1"/>
          </p:cNvSpPr>
          <p:nvPr/>
        </p:nvSpPr>
        <p:spPr bwMode="auto">
          <a:xfrm>
            <a:off x="3984625" y="6273800"/>
            <a:ext cx="671513" cy="3698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Calibri" charset="0"/>
              </a:rPr>
              <a:t>Local</a:t>
            </a:r>
          </a:p>
        </p:txBody>
      </p:sp>
      <p:sp>
        <p:nvSpPr>
          <p:cNvPr id="58376" name="Text Box 7"/>
          <p:cNvSpPr txBox="1">
            <a:spLocks noChangeArrowheads="1"/>
          </p:cNvSpPr>
          <p:nvPr/>
        </p:nvSpPr>
        <p:spPr bwMode="auto">
          <a:xfrm>
            <a:off x="3925888" y="1377950"/>
            <a:ext cx="806450" cy="3698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Calibri" charset="0"/>
              </a:rPr>
              <a:t>Global</a:t>
            </a:r>
          </a:p>
        </p:txBody>
      </p:sp>
      <p:sp>
        <p:nvSpPr>
          <p:cNvPr id="58377" name="Text Box 8"/>
          <p:cNvSpPr txBox="1">
            <a:spLocks noChangeArrowheads="1"/>
          </p:cNvSpPr>
          <p:nvPr/>
        </p:nvSpPr>
        <p:spPr bwMode="auto">
          <a:xfrm>
            <a:off x="7258050" y="3827463"/>
            <a:ext cx="1584325" cy="3698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Calibri" charset="0"/>
              </a:rPr>
              <a:t>Environmental</a:t>
            </a:r>
          </a:p>
        </p:txBody>
      </p:sp>
      <p:sp>
        <p:nvSpPr>
          <p:cNvPr id="58378" name="Text Box 9"/>
          <p:cNvSpPr txBox="1">
            <a:spLocks noChangeArrowheads="1"/>
          </p:cNvSpPr>
          <p:nvPr/>
        </p:nvSpPr>
        <p:spPr bwMode="auto">
          <a:xfrm>
            <a:off x="169863" y="3827463"/>
            <a:ext cx="1103312" cy="3698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Calibri" charset="0"/>
              </a:rPr>
              <a:t>Economic</a:t>
            </a:r>
          </a:p>
        </p:txBody>
      </p:sp>
      <p:sp>
        <p:nvSpPr>
          <p:cNvPr id="58379" name="Text Box 10"/>
          <p:cNvSpPr txBox="1">
            <a:spLocks noChangeArrowheads="1"/>
          </p:cNvSpPr>
          <p:nvPr/>
        </p:nvSpPr>
        <p:spPr bwMode="auto">
          <a:xfrm>
            <a:off x="4872038" y="2535238"/>
            <a:ext cx="993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000">
                <a:solidFill>
                  <a:schemeClr val="accent1"/>
                </a:solidFill>
                <a:latin typeface="Calibri" charset="0"/>
              </a:rPr>
              <a:t>B1</a:t>
            </a:r>
          </a:p>
        </p:txBody>
      </p:sp>
      <p:sp>
        <p:nvSpPr>
          <p:cNvPr id="58380" name="Text Box 11"/>
          <p:cNvSpPr txBox="1">
            <a:spLocks noChangeArrowheads="1"/>
          </p:cNvSpPr>
          <p:nvPr/>
        </p:nvSpPr>
        <p:spPr bwMode="auto">
          <a:xfrm>
            <a:off x="4872038" y="4381500"/>
            <a:ext cx="993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000">
                <a:solidFill>
                  <a:schemeClr val="accent1"/>
                </a:solidFill>
                <a:latin typeface="Calibri" charset="0"/>
              </a:rPr>
              <a:t>B2</a:t>
            </a:r>
          </a:p>
        </p:txBody>
      </p:sp>
      <p:sp>
        <p:nvSpPr>
          <p:cNvPr id="58381" name="Text Box 12"/>
          <p:cNvSpPr txBox="1">
            <a:spLocks noChangeArrowheads="1"/>
          </p:cNvSpPr>
          <p:nvPr/>
        </p:nvSpPr>
        <p:spPr bwMode="auto">
          <a:xfrm>
            <a:off x="2697163" y="4381500"/>
            <a:ext cx="10191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000">
                <a:solidFill>
                  <a:schemeClr val="accent1"/>
                </a:solidFill>
                <a:latin typeface="Calibri" charset="0"/>
              </a:rPr>
              <a:t>A2</a:t>
            </a:r>
          </a:p>
        </p:txBody>
      </p:sp>
      <p:sp>
        <p:nvSpPr>
          <p:cNvPr id="58382" name="Rectangle 13"/>
          <p:cNvSpPr>
            <a:spLocks noChangeArrowheads="1"/>
          </p:cNvSpPr>
          <p:nvPr/>
        </p:nvSpPr>
        <p:spPr bwMode="auto">
          <a:xfrm>
            <a:off x="6181725" y="5889625"/>
            <a:ext cx="283368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B2B2B2"/>
                </a:solidFill>
                <a:latin typeface="Calibri" charset="0"/>
              </a:rPr>
              <a:t>Adapted from Arnell et al. (2004). Global Environmental Change, 14:3-20</a:t>
            </a:r>
          </a:p>
        </p:txBody>
      </p:sp>
      <p:sp>
        <p:nvSpPr>
          <p:cNvPr id="58383" name="Text Box 14"/>
          <p:cNvSpPr txBox="1">
            <a:spLocks noChangeArrowheads="1"/>
          </p:cNvSpPr>
          <p:nvPr/>
        </p:nvSpPr>
        <p:spPr bwMode="auto">
          <a:xfrm>
            <a:off x="2657475" y="2049463"/>
            <a:ext cx="854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solidFill>
                  <a:schemeClr val="accent1"/>
                </a:solidFill>
                <a:latin typeface="Calibri" charset="0"/>
              </a:rPr>
              <a:t>A1B</a:t>
            </a:r>
          </a:p>
        </p:txBody>
      </p:sp>
      <p:sp>
        <p:nvSpPr>
          <p:cNvPr id="58384" name="Text Box 15"/>
          <p:cNvSpPr txBox="1">
            <a:spLocks noChangeArrowheads="1"/>
          </p:cNvSpPr>
          <p:nvPr/>
        </p:nvSpPr>
        <p:spPr bwMode="auto">
          <a:xfrm>
            <a:off x="2657475" y="1055688"/>
            <a:ext cx="9223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solidFill>
                  <a:schemeClr val="accent1"/>
                </a:solidFill>
                <a:latin typeface="Calibri" charset="0"/>
              </a:rPr>
              <a:t>A1FI</a:t>
            </a:r>
          </a:p>
        </p:txBody>
      </p:sp>
      <p:sp>
        <p:nvSpPr>
          <p:cNvPr id="58385" name="Text Box 16"/>
          <p:cNvSpPr txBox="1">
            <a:spLocks noChangeArrowheads="1"/>
          </p:cNvSpPr>
          <p:nvPr/>
        </p:nvSpPr>
        <p:spPr bwMode="auto">
          <a:xfrm>
            <a:off x="2657475" y="3128963"/>
            <a:ext cx="830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solidFill>
                  <a:schemeClr val="accent1"/>
                </a:solidFill>
                <a:latin typeface="Calibri" charset="0"/>
              </a:rPr>
              <a:t>A1T</a:t>
            </a:r>
          </a:p>
        </p:txBody>
      </p:sp>
      <p:sp>
        <p:nvSpPr>
          <p:cNvPr id="58386" name="Rectangle 17"/>
          <p:cNvSpPr>
            <a:spLocks noChangeArrowheads="1"/>
          </p:cNvSpPr>
          <p:nvPr/>
        </p:nvSpPr>
        <p:spPr bwMode="auto">
          <a:xfrm>
            <a:off x="1557338" y="182563"/>
            <a:ext cx="5675312"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a:latin typeface="Calibri" charset="0"/>
              </a:rPr>
              <a:t>Technological Change at 2100</a:t>
            </a:r>
          </a:p>
          <a:p>
            <a:pPr algn="ctr"/>
            <a:endParaRPr lang="en-US" sz="2400">
              <a:latin typeface="Calibri" charset="0"/>
            </a:endParaRPr>
          </a:p>
        </p:txBody>
      </p:sp>
      <p:pic>
        <p:nvPicPr>
          <p:cNvPr id="58387" name="Picture 18" descr="MCj0298027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875" y="1525588"/>
            <a:ext cx="180022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8" name="Picture 19" descr="MCj0303533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267200"/>
            <a:ext cx="1774825"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9" name="Picture 20" descr="MCj0298015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1800" y="1177925"/>
            <a:ext cx="1809750"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90" name="Picture 21" descr="MCj0298027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0313" y="2797175"/>
            <a:ext cx="106997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91" name="Picture 22" descr="MCj0298027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0313" y="1890713"/>
            <a:ext cx="106997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92" name="Picture 23" descr="MCj0298005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3600" y="5643563"/>
            <a:ext cx="904875"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93" name="Picture 24" descr="MCj0298005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300" y="941388"/>
            <a:ext cx="904875"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94" name="Picture 25" descr="MCj029801900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3600" y="1076325"/>
            <a:ext cx="179387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95" name="Text Box 27"/>
          <p:cNvSpPr txBox="1">
            <a:spLocks noChangeArrowheads="1"/>
          </p:cNvSpPr>
          <p:nvPr/>
        </p:nvSpPr>
        <p:spPr bwMode="auto">
          <a:xfrm>
            <a:off x="700088" y="6454775"/>
            <a:ext cx="1111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bg1"/>
                </a:solidFill>
                <a:latin typeface="Calibri" charset="0"/>
              </a:rPr>
              <a:t>Country B</a:t>
            </a:r>
          </a:p>
        </p:txBody>
      </p:sp>
      <p:pic>
        <p:nvPicPr>
          <p:cNvPr id="58396" name="Picture 28" descr="MCj0298015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4495800"/>
            <a:ext cx="10048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97" name="Picture 30" descr="MCj027887200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33650" y="5360988"/>
            <a:ext cx="520700" cy="912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8398" name="Picture 31" descr="MCj0298005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888" y="1892300"/>
            <a:ext cx="904875"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60" name="Oval 32"/>
          <p:cNvSpPr>
            <a:spLocks noChangeArrowheads="1"/>
          </p:cNvSpPr>
          <p:nvPr/>
        </p:nvSpPr>
        <p:spPr bwMode="auto">
          <a:xfrm>
            <a:off x="2286000" y="4267200"/>
            <a:ext cx="1828800" cy="1219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endParaRPr>
          </a:p>
        </p:txBody>
      </p:sp>
      <p:sp>
        <p:nvSpPr>
          <p:cNvPr id="124961" name="Oval 33"/>
          <p:cNvSpPr>
            <a:spLocks noChangeArrowheads="1"/>
          </p:cNvSpPr>
          <p:nvPr/>
        </p:nvSpPr>
        <p:spPr bwMode="auto">
          <a:xfrm>
            <a:off x="4495800" y="2514600"/>
            <a:ext cx="1828800" cy="1219200"/>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endParaRPr>
          </a:p>
        </p:txBody>
      </p:sp>
      <p:sp>
        <p:nvSpPr>
          <p:cNvPr id="124962" name="Oval 34"/>
          <p:cNvSpPr>
            <a:spLocks noChangeArrowheads="1"/>
          </p:cNvSpPr>
          <p:nvPr/>
        </p:nvSpPr>
        <p:spPr bwMode="auto">
          <a:xfrm>
            <a:off x="2286000" y="1752600"/>
            <a:ext cx="1828800" cy="1219200"/>
          </a:xfrm>
          <a:prstGeom prst="ellipse">
            <a:avLst/>
          </a:pr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endParaRPr>
          </a:p>
        </p:txBody>
      </p:sp>
      <p:pic>
        <p:nvPicPr>
          <p:cNvPr id="58402" name="Picture 35" descr="MCj0303533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4343400"/>
            <a:ext cx="1774825"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326623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49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49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60" grpId="0" animBg="1"/>
      <p:bldP spid="124961" grpId="0" animBg="1"/>
      <p:bldP spid="12496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dirty="0">
                <a:ea typeface="ＭＳ Ｐゴシック" charset="0"/>
              </a:rPr>
              <a:t>Scenarios</a:t>
            </a:r>
          </a:p>
        </p:txBody>
      </p:sp>
      <p:sp>
        <p:nvSpPr>
          <p:cNvPr id="129027" name="Rectangle 3"/>
          <p:cNvSpPr>
            <a:spLocks noGrp="1" noChangeArrowheads="1"/>
          </p:cNvSpPr>
          <p:nvPr>
            <p:ph idx="1"/>
          </p:nvPr>
        </p:nvSpPr>
        <p:spPr>
          <a:xfrm>
            <a:off x="838200" y="1524000"/>
            <a:ext cx="8534400" cy="5638800"/>
          </a:xfrm>
        </p:spPr>
        <p:txBody>
          <a:bodyPr/>
          <a:lstStyle/>
          <a:p>
            <a:pPr eaLnBrk="1" hangingPunct="1"/>
            <a:r>
              <a:rPr lang="en-US" b="1" dirty="0">
                <a:ea typeface="ＭＳ Ｐゴシック" charset="0"/>
              </a:rPr>
              <a:t>A2 storyline: </a:t>
            </a:r>
            <a:r>
              <a:rPr lang="ja-JP" altLang="en-US" b="1" dirty="0">
                <a:ea typeface="ＭＳ Ｐゴシック" charset="0"/>
              </a:rPr>
              <a:t>“</a:t>
            </a:r>
            <a:r>
              <a:rPr lang="en-US" b="1" dirty="0">
                <a:ea typeface="ＭＳ Ｐゴシック" charset="0"/>
              </a:rPr>
              <a:t>Business as Usual</a:t>
            </a:r>
            <a:r>
              <a:rPr lang="ja-JP" altLang="en-US" b="1" dirty="0">
                <a:ea typeface="ＭＳ Ｐゴシック" charset="0"/>
              </a:rPr>
              <a:t>”</a:t>
            </a:r>
            <a:endParaRPr lang="en-US" b="1" dirty="0">
              <a:ea typeface="ＭＳ Ｐゴシック" charset="0"/>
            </a:endParaRPr>
          </a:p>
          <a:p>
            <a:pPr lvl="1" eaLnBrk="1" hangingPunct="1"/>
            <a:r>
              <a:rPr lang="en-US" sz="2000" dirty="0">
                <a:ea typeface="ＭＳ Ｐゴシック" charset="0"/>
              </a:rPr>
              <a:t>Heterogeneous world –no technology sharing </a:t>
            </a:r>
          </a:p>
          <a:p>
            <a:pPr lvl="1" eaLnBrk="1" hangingPunct="1"/>
            <a:r>
              <a:rPr lang="en-US" sz="2000" dirty="0">
                <a:ea typeface="ＭＳ Ｐゴシック" charset="0"/>
              </a:rPr>
              <a:t>Population continues to increase</a:t>
            </a:r>
          </a:p>
          <a:p>
            <a:pPr eaLnBrk="1" hangingPunct="1"/>
            <a:r>
              <a:rPr lang="en-US" b="1" dirty="0">
                <a:ea typeface="ＭＳ Ｐゴシック" charset="0"/>
              </a:rPr>
              <a:t>A1 storyline: </a:t>
            </a:r>
            <a:r>
              <a:rPr lang="ja-JP" altLang="en-US" b="1" dirty="0">
                <a:ea typeface="ＭＳ Ｐゴシック" charset="0"/>
              </a:rPr>
              <a:t>“</a:t>
            </a:r>
            <a:r>
              <a:rPr lang="en-US" b="1" dirty="0">
                <a:ea typeface="ＭＳ Ｐゴシック" charset="0"/>
              </a:rPr>
              <a:t>Middle of the Road</a:t>
            </a:r>
            <a:r>
              <a:rPr lang="ja-JP" altLang="en-US" b="1" dirty="0">
                <a:ea typeface="ＭＳ Ｐゴシック" charset="0"/>
              </a:rPr>
              <a:t>”</a:t>
            </a:r>
            <a:endParaRPr lang="en-US" b="1" dirty="0">
              <a:ea typeface="ＭＳ Ｐゴシック" charset="0"/>
            </a:endParaRPr>
          </a:p>
          <a:p>
            <a:pPr lvl="1" eaLnBrk="1" hangingPunct="1"/>
            <a:r>
              <a:rPr lang="en-US" sz="2000" dirty="0">
                <a:ea typeface="ＭＳ Ｐゴシック" charset="0"/>
              </a:rPr>
              <a:t>World of rapid economic growth</a:t>
            </a:r>
          </a:p>
          <a:p>
            <a:pPr lvl="1" eaLnBrk="1" hangingPunct="1"/>
            <a:r>
              <a:rPr lang="en-US" sz="2000" dirty="0">
                <a:ea typeface="ＭＳ Ｐゴシック" charset="0"/>
              </a:rPr>
              <a:t>Population peaks 2050</a:t>
            </a:r>
          </a:p>
          <a:p>
            <a:pPr lvl="1" eaLnBrk="1" hangingPunct="1"/>
            <a:r>
              <a:rPr lang="en-US" sz="2000" dirty="0">
                <a:ea typeface="ＭＳ Ｐゴシック" charset="0"/>
              </a:rPr>
              <a:t>Different branches dependent on energy type/use</a:t>
            </a:r>
          </a:p>
          <a:p>
            <a:pPr lvl="2" eaLnBrk="1" hangingPunct="1"/>
            <a:r>
              <a:rPr lang="en-US" sz="2000" dirty="0">
                <a:ea typeface="ＭＳ Ｐゴシック" charset="0"/>
              </a:rPr>
              <a:t>A1FI – Fossil intensive –dependence on coal/oil</a:t>
            </a:r>
          </a:p>
          <a:p>
            <a:pPr lvl="2" eaLnBrk="1" hangingPunct="1"/>
            <a:r>
              <a:rPr lang="en-US" sz="2000" dirty="0">
                <a:ea typeface="ＭＳ Ｐゴシック" charset="0"/>
              </a:rPr>
              <a:t>A1B – Balance between fossil and non-fossil</a:t>
            </a:r>
          </a:p>
          <a:p>
            <a:pPr eaLnBrk="1" hangingPunct="1"/>
            <a:r>
              <a:rPr lang="en-US" b="1" dirty="0">
                <a:ea typeface="ＭＳ Ｐゴシック" charset="0"/>
              </a:rPr>
              <a:t>B1 storyline: </a:t>
            </a:r>
            <a:r>
              <a:rPr lang="ja-JP" altLang="en-US" b="1" dirty="0">
                <a:ea typeface="ＭＳ Ｐゴシック" charset="0"/>
              </a:rPr>
              <a:t>“</a:t>
            </a:r>
            <a:r>
              <a:rPr lang="en-US" b="1" dirty="0">
                <a:ea typeface="ＭＳ Ｐゴシック" charset="0"/>
              </a:rPr>
              <a:t>Optimistic Pathway</a:t>
            </a:r>
            <a:r>
              <a:rPr lang="ja-JP" altLang="en-US" b="1" dirty="0">
                <a:ea typeface="ＭＳ Ｐゴシック" charset="0"/>
              </a:rPr>
              <a:t>”</a:t>
            </a:r>
            <a:endParaRPr lang="en-US" b="1" dirty="0">
              <a:ea typeface="ＭＳ Ｐゴシック" charset="0"/>
            </a:endParaRPr>
          </a:p>
          <a:p>
            <a:pPr lvl="1" eaLnBrk="1" hangingPunct="1"/>
            <a:r>
              <a:rPr lang="en-US" sz="2000" dirty="0">
                <a:ea typeface="ＭＳ Ｐゴシック" charset="0"/>
              </a:rPr>
              <a:t>Global exchange/cooperation</a:t>
            </a:r>
          </a:p>
          <a:p>
            <a:pPr lvl="1" eaLnBrk="1" hangingPunct="1"/>
            <a:r>
              <a:rPr lang="en-US" sz="2000" dirty="0">
                <a:ea typeface="ＭＳ Ｐゴシック" charset="0"/>
              </a:rPr>
              <a:t>Focus on social, economic and environmental sustainability</a:t>
            </a:r>
          </a:p>
          <a:p>
            <a:pPr lvl="2" eaLnBrk="1" hangingPunct="1"/>
            <a:endParaRPr lang="en-US" sz="2000" dirty="0">
              <a:ea typeface="ＭＳ Ｐゴシック" charset="0"/>
            </a:endParaRPr>
          </a:p>
        </p:txBody>
      </p:sp>
    </p:spTree>
    <p:custDataLst>
      <p:tags r:id="rId1"/>
    </p:custDataLst>
    <p:extLst>
      <p:ext uri="{BB962C8B-B14F-4D97-AF65-F5344CB8AC3E}">
        <p14:creationId xmlns:p14="http://schemas.microsoft.com/office/powerpoint/2010/main" val="7045487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9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9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90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90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902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902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29027">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129027">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129027">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29027">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29027">
                                            <p:txEl>
                                              <p:pRg st="10" end="1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2902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idx="1"/>
          </p:nvPr>
        </p:nvSpPr>
        <p:spPr>
          <a:xfrm>
            <a:off x="1219200" y="1524000"/>
            <a:ext cx="7464425" cy="4724400"/>
          </a:xfrm>
        </p:spPr>
        <p:txBody>
          <a:bodyPr rtlCol="0">
            <a:normAutofit fontScale="77500" lnSpcReduction="20000"/>
          </a:bodyPr>
          <a:lstStyle/>
          <a:p>
            <a:pPr marL="533400" indent="-533400" defTabSz="762000" eaLnBrk="1" fontAlgn="auto" hangingPunct="1">
              <a:spcAft>
                <a:spcPts val="0"/>
              </a:spcAft>
              <a:buFont typeface="Arial"/>
              <a:buChar char="•"/>
              <a:defRPr/>
            </a:pPr>
            <a:r>
              <a:rPr lang="en-GB" b="1" dirty="0">
                <a:ea typeface="+mn-ea"/>
                <a:cs typeface="+mn-cs"/>
              </a:rPr>
              <a:t>Global Population (Demographics)</a:t>
            </a:r>
          </a:p>
          <a:p>
            <a:pPr marL="533400" indent="-533400" defTabSz="762000" eaLnBrk="1" fontAlgn="auto" hangingPunct="1">
              <a:spcAft>
                <a:spcPts val="0"/>
              </a:spcAft>
              <a:buFont typeface="Arial"/>
              <a:buChar char="•"/>
              <a:defRPr/>
            </a:pPr>
            <a:r>
              <a:rPr lang="en-GB" b="1" dirty="0">
                <a:ea typeface="+mn-ea"/>
                <a:cs typeface="+mn-cs"/>
              </a:rPr>
              <a:t>Type of energy generation</a:t>
            </a:r>
            <a:r>
              <a:rPr lang="en-GB" dirty="0">
                <a:ea typeface="+mn-ea"/>
                <a:cs typeface="+mn-cs"/>
              </a:rPr>
              <a:t> </a:t>
            </a:r>
          </a:p>
          <a:p>
            <a:pPr marL="990600" lvl="1" indent="-533400" defTabSz="762000" eaLnBrk="1" fontAlgn="auto" hangingPunct="1">
              <a:spcAft>
                <a:spcPts val="0"/>
              </a:spcAft>
              <a:buFont typeface="Arial"/>
              <a:buChar char="–"/>
              <a:defRPr/>
            </a:pPr>
            <a:r>
              <a:rPr lang="en-GB" dirty="0">
                <a:ea typeface="+mn-ea"/>
              </a:rPr>
              <a:t>Fossil intensive</a:t>
            </a:r>
          </a:p>
          <a:p>
            <a:pPr marL="990600" lvl="1" indent="-533400" defTabSz="762000" eaLnBrk="1" fontAlgn="auto" hangingPunct="1">
              <a:spcAft>
                <a:spcPts val="0"/>
              </a:spcAft>
              <a:buFont typeface="Arial"/>
              <a:buChar char="–"/>
              <a:defRPr/>
            </a:pPr>
            <a:r>
              <a:rPr lang="en-GB" dirty="0">
                <a:ea typeface="+mn-ea"/>
              </a:rPr>
              <a:t>Renewable energy</a:t>
            </a:r>
          </a:p>
          <a:p>
            <a:pPr marL="533400" indent="-533400" defTabSz="762000" eaLnBrk="1" fontAlgn="auto" hangingPunct="1">
              <a:spcAft>
                <a:spcPts val="0"/>
              </a:spcAft>
              <a:buFont typeface="Arial"/>
              <a:buChar char="•"/>
              <a:defRPr/>
            </a:pPr>
            <a:r>
              <a:rPr lang="en-GB" b="1" dirty="0">
                <a:ea typeface="+mn-ea"/>
                <a:cs typeface="+mn-cs"/>
              </a:rPr>
              <a:t>Growth of Economy</a:t>
            </a:r>
          </a:p>
          <a:p>
            <a:pPr marL="533400" indent="-533400" defTabSz="762000" eaLnBrk="1" fontAlgn="auto" hangingPunct="1">
              <a:spcAft>
                <a:spcPts val="0"/>
              </a:spcAft>
              <a:buFont typeface="Arial"/>
              <a:buChar char="•"/>
              <a:defRPr/>
            </a:pPr>
            <a:r>
              <a:rPr lang="en-GB" b="1" dirty="0">
                <a:ea typeface="+mn-ea"/>
                <a:cs typeface="+mn-cs"/>
              </a:rPr>
              <a:t>Type of Economy</a:t>
            </a:r>
          </a:p>
          <a:p>
            <a:pPr marL="990600" lvl="1" indent="-533400" defTabSz="762000" eaLnBrk="1" fontAlgn="auto" hangingPunct="1">
              <a:spcAft>
                <a:spcPts val="0"/>
              </a:spcAft>
              <a:buFont typeface="Arial"/>
              <a:buChar char="–"/>
              <a:defRPr/>
            </a:pPr>
            <a:r>
              <a:rPr lang="en-GB" dirty="0">
                <a:ea typeface="+mn-ea"/>
              </a:rPr>
              <a:t>Material based</a:t>
            </a:r>
          </a:p>
          <a:p>
            <a:pPr marL="990600" lvl="1" indent="-533400" defTabSz="762000" eaLnBrk="1" fontAlgn="auto" hangingPunct="1">
              <a:spcAft>
                <a:spcPts val="0"/>
              </a:spcAft>
              <a:buFont typeface="Arial"/>
              <a:buChar char="–"/>
              <a:defRPr/>
            </a:pPr>
            <a:r>
              <a:rPr lang="en-GB" dirty="0">
                <a:ea typeface="+mn-ea"/>
              </a:rPr>
              <a:t>Service and information based</a:t>
            </a:r>
          </a:p>
          <a:p>
            <a:pPr marL="533400" indent="-533400" defTabSz="762000" eaLnBrk="1" fontAlgn="auto" hangingPunct="1">
              <a:spcAft>
                <a:spcPts val="0"/>
              </a:spcAft>
              <a:buFont typeface="Arial"/>
              <a:buChar char="•"/>
              <a:defRPr/>
            </a:pPr>
            <a:r>
              <a:rPr lang="en-GB" b="1" dirty="0">
                <a:ea typeface="+mn-ea"/>
                <a:cs typeface="+mn-cs"/>
              </a:rPr>
              <a:t>Cooperation among countries (Globalization)</a:t>
            </a:r>
          </a:p>
          <a:p>
            <a:pPr marL="990600" lvl="1" indent="-533400" defTabSz="762000" eaLnBrk="1" fontAlgn="auto" hangingPunct="1">
              <a:spcAft>
                <a:spcPts val="0"/>
              </a:spcAft>
              <a:buFont typeface="Arial"/>
              <a:buChar char="–"/>
              <a:defRPr/>
            </a:pPr>
            <a:r>
              <a:rPr lang="en-GB" dirty="0">
                <a:ea typeface="+mn-ea"/>
              </a:rPr>
              <a:t>More homogeneous - share technologies</a:t>
            </a:r>
          </a:p>
          <a:p>
            <a:pPr marL="990600" lvl="1" indent="-533400" defTabSz="762000" eaLnBrk="1" fontAlgn="auto" hangingPunct="1">
              <a:spcAft>
                <a:spcPts val="0"/>
              </a:spcAft>
              <a:buFont typeface="Arial"/>
              <a:buChar char="–"/>
              <a:defRPr/>
            </a:pPr>
            <a:r>
              <a:rPr lang="en-GB" dirty="0">
                <a:ea typeface="+mn-ea"/>
              </a:rPr>
              <a:t>More isolated - larger divide between rich/poor countries</a:t>
            </a:r>
          </a:p>
        </p:txBody>
      </p:sp>
      <p:sp>
        <p:nvSpPr>
          <p:cNvPr id="50179" name="Text Box 3"/>
          <p:cNvSpPr txBox="1">
            <a:spLocks noChangeArrowheads="1"/>
          </p:cNvSpPr>
          <p:nvPr/>
        </p:nvSpPr>
        <p:spPr bwMode="auto">
          <a:xfrm>
            <a:off x="1143000" y="381000"/>
            <a:ext cx="5983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62000" eaLnBrk="0" hangingPunct="0">
              <a:defRPr sz="2400">
                <a:solidFill>
                  <a:schemeClr val="tx1"/>
                </a:solidFill>
                <a:latin typeface="Arial" charset="0"/>
                <a:ea typeface="ＭＳ Ｐゴシック" charset="0"/>
                <a:cs typeface="ＭＳ Ｐゴシック" charset="0"/>
              </a:defRPr>
            </a:lvl1pPr>
            <a:lvl2pPr marL="37931725" indent="-37474525" defTabSz="7620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b="1">
                <a:latin typeface="Calibri" charset="0"/>
              </a:rPr>
              <a:t>What factors affect future CO</a:t>
            </a:r>
            <a:r>
              <a:rPr lang="en-US" sz="2800" b="1" baseline="-25000">
                <a:latin typeface="Calibri" charset="0"/>
              </a:rPr>
              <a:t>2</a:t>
            </a:r>
            <a:r>
              <a:rPr lang="en-US" sz="2800" b="1">
                <a:latin typeface="Calibri" charset="0"/>
              </a:rPr>
              <a:t> levels?</a:t>
            </a:r>
          </a:p>
        </p:txBody>
      </p:sp>
    </p:spTree>
    <p:custDataLst>
      <p:tags r:id="rId1"/>
    </p:custDataLst>
    <p:extLst>
      <p:ext uri="{BB962C8B-B14F-4D97-AF65-F5344CB8AC3E}">
        <p14:creationId xmlns:p14="http://schemas.microsoft.com/office/powerpoint/2010/main" val="360267765"/>
      </p:ext>
    </p:extLst>
  </p:cSld>
  <p:clrMapOvr>
    <a:masterClrMapping/>
  </p:clrMapOvr>
  <p:transition xmlns:p14="http://schemas.microsoft.com/office/powerpoint/2010/main" advClick="0">
    <p:cover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6738">
                                            <p:txEl>
                                              <p:pRg st="0" end="0"/>
                                            </p:txEl>
                                          </p:spTgt>
                                        </p:tgtEl>
                                        <p:attrNameLst>
                                          <p:attrName>style.visibility</p:attrName>
                                        </p:attrNameLst>
                                      </p:cBhvr>
                                      <p:to>
                                        <p:strVal val="visible"/>
                                      </p:to>
                                    </p:set>
                                    <p:anim calcmode="lin" valueType="num">
                                      <p:cBhvr additive="base">
                                        <p:cTn id="7" dur="500" fill="hold"/>
                                        <p:tgtEl>
                                          <p:spTgt spid="1167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673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6738">
                                            <p:txEl>
                                              <p:pRg st="1" end="1"/>
                                            </p:txEl>
                                          </p:spTgt>
                                        </p:tgtEl>
                                        <p:attrNameLst>
                                          <p:attrName>style.visibility</p:attrName>
                                        </p:attrNameLst>
                                      </p:cBhvr>
                                      <p:to>
                                        <p:strVal val="visible"/>
                                      </p:to>
                                    </p:set>
                                    <p:anim calcmode="lin" valueType="num">
                                      <p:cBhvr additive="base">
                                        <p:cTn id="13" dur="500" fill="hold"/>
                                        <p:tgtEl>
                                          <p:spTgt spid="11673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673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6738">
                                            <p:txEl>
                                              <p:pRg st="2" end="2"/>
                                            </p:txEl>
                                          </p:spTgt>
                                        </p:tgtEl>
                                        <p:attrNameLst>
                                          <p:attrName>style.visibility</p:attrName>
                                        </p:attrNameLst>
                                      </p:cBhvr>
                                      <p:to>
                                        <p:strVal val="visible"/>
                                      </p:to>
                                    </p:set>
                                    <p:anim calcmode="lin" valueType="num">
                                      <p:cBhvr additive="base">
                                        <p:cTn id="19" dur="500" fill="hold"/>
                                        <p:tgtEl>
                                          <p:spTgt spid="11673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673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6738">
                                            <p:txEl>
                                              <p:pRg st="3" end="3"/>
                                            </p:txEl>
                                          </p:spTgt>
                                        </p:tgtEl>
                                        <p:attrNameLst>
                                          <p:attrName>style.visibility</p:attrName>
                                        </p:attrNameLst>
                                      </p:cBhvr>
                                      <p:to>
                                        <p:strVal val="visible"/>
                                      </p:to>
                                    </p:set>
                                    <p:anim calcmode="lin" valueType="num">
                                      <p:cBhvr additive="base">
                                        <p:cTn id="25" dur="500" fill="hold"/>
                                        <p:tgtEl>
                                          <p:spTgt spid="11673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673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6738">
                                            <p:txEl>
                                              <p:pRg st="4" end="4"/>
                                            </p:txEl>
                                          </p:spTgt>
                                        </p:tgtEl>
                                        <p:attrNameLst>
                                          <p:attrName>style.visibility</p:attrName>
                                        </p:attrNameLst>
                                      </p:cBhvr>
                                      <p:to>
                                        <p:strVal val="visible"/>
                                      </p:to>
                                    </p:set>
                                    <p:anim calcmode="lin" valueType="num">
                                      <p:cBhvr additive="base">
                                        <p:cTn id="31" dur="500" fill="hold"/>
                                        <p:tgtEl>
                                          <p:spTgt spid="11673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673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6738">
                                            <p:txEl>
                                              <p:pRg st="5" end="5"/>
                                            </p:txEl>
                                          </p:spTgt>
                                        </p:tgtEl>
                                        <p:attrNameLst>
                                          <p:attrName>style.visibility</p:attrName>
                                        </p:attrNameLst>
                                      </p:cBhvr>
                                      <p:to>
                                        <p:strVal val="visible"/>
                                      </p:to>
                                    </p:set>
                                    <p:anim calcmode="lin" valueType="num">
                                      <p:cBhvr additive="base">
                                        <p:cTn id="37" dur="500" fill="hold"/>
                                        <p:tgtEl>
                                          <p:spTgt spid="116738">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673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6738">
                                            <p:txEl>
                                              <p:pRg st="6" end="6"/>
                                            </p:txEl>
                                          </p:spTgt>
                                        </p:tgtEl>
                                        <p:attrNameLst>
                                          <p:attrName>style.visibility</p:attrName>
                                        </p:attrNameLst>
                                      </p:cBhvr>
                                      <p:to>
                                        <p:strVal val="visible"/>
                                      </p:to>
                                    </p:set>
                                    <p:anim calcmode="lin" valueType="num">
                                      <p:cBhvr additive="base">
                                        <p:cTn id="43" dur="500" fill="hold"/>
                                        <p:tgtEl>
                                          <p:spTgt spid="116738">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673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16738">
                                            <p:txEl>
                                              <p:pRg st="7" end="7"/>
                                            </p:txEl>
                                          </p:spTgt>
                                        </p:tgtEl>
                                        <p:attrNameLst>
                                          <p:attrName>style.visibility</p:attrName>
                                        </p:attrNameLst>
                                      </p:cBhvr>
                                      <p:to>
                                        <p:strVal val="visible"/>
                                      </p:to>
                                    </p:set>
                                    <p:anim calcmode="lin" valueType="num">
                                      <p:cBhvr additive="base">
                                        <p:cTn id="49" dur="500" fill="hold"/>
                                        <p:tgtEl>
                                          <p:spTgt spid="116738">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1673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16738">
                                            <p:txEl>
                                              <p:pRg st="8" end="8"/>
                                            </p:txEl>
                                          </p:spTgt>
                                        </p:tgtEl>
                                        <p:attrNameLst>
                                          <p:attrName>style.visibility</p:attrName>
                                        </p:attrNameLst>
                                      </p:cBhvr>
                                      <p:to>
                                        <p:strVal val="visible"/>
                                      </p:to>
                                    </p:set>
                                    <p:anim calcmode="lin" valueType="num">
                                      <p:cBhvr additive="base">
                                        <p:cTn id="55" dur="500" fill="hold"/>
                                        <p:tgtEl>
                                          <p:spTgt spid="116738">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16738">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16738">
                                            <p:txEl>
                                              <p:pRg st="9" end="9"/>
                                            </p:txEl>
                                          </p:spTgt>
                                        </p:tgtEl>
                                        <p:attrNameLst>
                                          <p:attrName>style.visibility</p:attrName>
                                        </p:attrNameLst>
                                      </p:cBhvr>
                                      <p:to>
                                        <p:strVal val="visible"/>
                                      </p:to>
                                    </p:set>
                                    <p:anim calcmode="lin" valueType="num">
                                      <p:cBhvr additive="base">
                                        <p:cTn id="61" dur="500" fill="hold"/>
                                        <p:tgtEl>
                                          <p:spTgt spid="116738">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16738">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16738">
                                            <p:txEl>
                                              <p:pRg st="10" end="10"/>
                                            </p:txEl>
                                          </p:spTgt>
                                        </p:tgtEl>
                                        <p:attrNameLst>
                                          <p:attrName>style.visibility</p:attrName>
                                        </p:attrNameLst>
                                      </p:cBhvr>
                                      <p:to>
                                        <p:strVal val="visible"/>
                                      </p:to>
                                    </p:set>
                                    <p:anim calcmode="lin" valueType="num">
                                      <p:cBhvr additive="base">
                                        <p:cTn id="67" dur="500" fill="hold"/>
                                        <p:tgtEl>
                                          <p:spTgt spid="116738">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116738">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build="p" bldLvl="5"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atin typeface="Calibri" charset="0"/>
                <a:ea typeface="ＭＳ Ｐゴシック" charset="0"/>
                <a:cs typeface="ＭＳ Ｐゴシック" charset="0"/>
              </a:rPr>
              <a:t>Carbon Bathtub Concept</a:t>
            </a:r>
          </a:p>
        </p:txBody>
      </p:sp>
      <p:pic>
        <p:nvPicPr>
          <p:cNvPr id="6246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503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6852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685800" y="304800"/>
            <a:ext cx="9144000" cy="414338"/>
          </a:xfrm>
        </p:spPr>
        <p:txBody>
          <a:bodyPr>
            <a:normAutofit fontScale="90000"/>
          </a:bodyPr>
          <a:lstStyle/>
          <a:p>
            <a:pPr eaLnBrk="1" hangingPunct="1"/>
            <a:r>
              <a:rPr lang="en-GB" sz="2900">
                <a:latin typeface="Calibri" charset="0"/>
                <a:ea typeface="ＭＳ Ｐゴシック" charset="0"/>
                <a:cs typeface="ＭＳ Ｐゴシック" charset="0"/>
              </a:rPr>
              <a:t>CO</a:t>
            </a:r>
            <a:r>
              <a:rPr lang="en-GB" sz="2900" baseline="-25000">
                <a:latin typeface="Calibri" charset="0"/>
                <a:ea typeface="ＭＳ Ｐゴシック" charset="0"/>
                <a:cs typeface="ＭＳ Ｐゴシック" charset="0"/>
              </a:rPr>
              <a:t>2</a:t>
            </a:r>
            <a:r>
              <a:rPr lang="en-GB" sz="2900">
                <a:latin typeface="Calibri" charset="0"/>
                <a:ea typeface="ＭＳ Ｐゴシック" charset="0"/>
                <a:cs typeface="ＭＳ Ｐゴシック" charset="0"/>
              </a:rPr>
              <a:t> emissions for various scenarios</a:t>
            </a:r>
            <a:endParaRPr lang="en-GB" sz="3200">
              <a:latin typeface="Calibri" charset="0"/>
              <a:ea typeface="ＭＳ Ｐゴシック" charset="0"/>
              <a:cs typeface="ＭＳ Ｐゴシック" charset="0"/>
            </a:endParaRPr>
          </a:p>
        </p:txBody>
      </p:sp>
      <p:pic>
        <p:nvPicPr>
          <p:cNvPr id="634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8" y="1447800"/>
            <a:ext cx="4716462"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1447800"/>
            <a:ext cx="4652962"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Grp="1" noChangeArrowheads="1"/>
          </p:cNvSpPr>
          <p:nvPr>
            <p:ph idx="1"/>
          </p:nvPr>
        </p:nvSpPr>
        <p:spPr>
          <a:xfrm>
            <a:off x="0" y="5334000"/>
            <a:ext cx="9372600" cy="1905000"/>
          </a:xfrm>
          <a:solidFill>
            <a:schemeClr val="bg1"/>
          </a:solidFill>
        </p:spPr>
        <p:txBody>
          <a:bodyPr/>
          <a:lstStyle/>
          <a:p>
            <a:pPr eaLnBrk="1" hangingPunct="1">
              <a:buFontTx/>
              <a:buNone/>
            </a:pPr>
            <a:r>
              <a:rPr lang="en-US" sz="2000">
                <a:latin typeface="Calibri" charset="0"/>
                <a:ea typeface="ＭＳ Ｐゴシック" charset="0"/>
                <a:cs typeface="ＭＳ Ｐゴシック" charset="0"/>
              </a:rPr>
              <a:t>Even optimistic scenarios result in greatly increased CO</a:t>
            </a:r>
            <a:r>
              <a:rPr lang="en-US" sz="2000" baseline="-25000">
                <a:latin typeface="Calibri" charset="0"/>
                <a:ea typeface="ＭＳ Ｐゴシック" charset="0"/>
                <a:cs typeface="ＭＳ Ｐゴシック" charset="0"/>
              </a:rPr>
              <a:t>2</a:t>
            </a:r>
            <a:r>
              <a:rPr lang="en-US" sz="2000">
                <a:latin typeface="Calibri" charset="0"/>
                <a:ea typeface="ＭＳ Ｐゴシック" charset="0"/>
                <a:cs typeface="ＭＳ Ｐゴシック" charset="0"/>
              </a:rPr>
              <a:t> concentrations by the year 2100</a:t>
            </a:r>
          </a:p>
          <a:p>
            <a:pPr lvl="1" eaLnBrk="1" hangingPunct="1"/>
            <a:r>
              <a:rPr lang="en-US" sz="2000">
                <a:latin typeface="Calibri" charset="0"/>
                <a:ea typeface="ＭＳ Ｐゴシック" charset="0"/>
              </a:rPr>
              <a:t>Max: 820 ppm: SRES-A2 </a:t>
            </a:r>
            <a:r>
              <a:rPr lang="ja-JP" altLang="en-US" sz="2000">
                <a:latin typeface="Calibri" charset="0"/>
                <a:ea typeface="ＭＳ Ｐゴシック" charset="0"/>
              </a:rPr>
              <a:t>“</a:t>
            </a:r>
            <a:r>
              <a:rPr lang="en-US" sz="2000">
                <a:latin typeface="Calibri" charset="0"/>
                <a:ea typeface="ＭＳ Ｐゴシック" charset="0"/>
              </a:rPr>
              <a:t>Business as Usual</a:t>
            </a:r>
            <a:r>
              <a:rPr lang="ja-JP" altLang="en-US" sz="2000">
                <a:latin typeface="Calibri" charset="0"/>
                <a:ea typeface="ＭＳ Ｐゴシック" charset="0"/>
              </a:rPr>
              <a:t>”</a:t>
            </a:r>
            <a:r>
              <a:rPr lang="en-US" sz="2000">
                <a:latin typeface="Calibri" charset="0"/>
                <a:ea typeface="ＭＳ Ｐゴシック" charset="0"/>
              </a:rPr>
              <a:t> 3x CO2</a:t>
            </a:r>
          </a:p>
          <a:p>
            <a:pPr lvl="1" eaLnBrk="1" hangingPunct="1"/>
            <a:r>
              <a:rPr lang="en-US" sz="2000">
                <a:latin typeface="Calibri" charset="0"/>
                <a:ea typeface="ＭＳ Ｐゴシック" charset="0"/>
              </a:rPr>
              <a:t>Min: 550 ppm:  SRES-B1 </a:t>
            </a:r>
            <a:r>
              <a:rPr lang="ja-JP" altLang="en-US" sz="2000">
                <a:latin typeface="Calibri" charset="0"/>
                <a:ea typeface="ＭＳ Ｐゴシック" charset="0"/>
              </a:rPr>
              <a:t>“</a:t>
            </a:r>
            <a:r>
              <a:rPr lang="en-US" sz="2000">
                <a:latin typeface="Calibri" charset="0"/>
                <a:ea typeface="ＭＳ Ｐゴシック" charset="0"/>
              </a:rPr>
              <a:t>Optimistic Pathway</a:t>
            </a:r>
            <a:r>
              <a:rPr lang="ja-JP" altLang="en-US" sz="2000">
                <a:latin typeface="Calibri" charset="0"/>
                <a:ea typeface="ＭＳ Ｐゴシック" charset="0"/>
              </a:rPr>
              <a:t>”</a:t>
            </a:r>
            <a:r>
              <a:rPr lang="en-US" sz="2000">
                <a:latin typeface="Calibri" charset="0"/>
                <a:ea typeface="ＭＳ Ｐゴシック" charset="0"/>
              </a:rPr>
              <a:t> 2x CO2</a:t>
            </a:r>
          </a:p>
          <a:p>
            <a:pPr lvl="1" eaLnBrk="1" hangingPunct="1">
              <a:buFontTx/>
              <a:buNone/>
            </a:pPr>
            <a:endParaRPr lang="en-US" sz="2000">
              <a:latin typeface="Calibri" charset="0"/>
              <a:ea typeface="ＭＳ Ｐゴシック" charset="0"/>
            </a:endParaRPr>
          </a:p>
          <a:p>
            <a:pPr eaLnBrk="1" hangingPunct="1">
              <a:buFontTx/>
              <a:buNone/>
            </a:pPr>
            <a:endParaRPr lang="en-US" sz="2000">
              <a:latin typeface="Calibri" charset="0"/>
              <a:ea typeface="ＭＳ Ｐゴシック" charset="0"/>
              <a:cs typeface="ＭＳ Ｐゴシック" charset="0"/>
            </a:endParaRPr>
          </a:p>
          <a:p>
            <a:pPr lvl="1" eaLnBrk="1" hangingPunct="1">
              <a:buFontTx/>
              <a:buNone/>
            </a:pPr>
            <a:endParaRPr lang="en-US" sz="2000">
              <a:latin typeface="Calibri" charset="0"/>
              <a:ea typeface="ＭＳ Ｐゴシック" charset="0"/>
            </a:endParaRPr>
          </a:p>
        </p:txBody>
      </p:sp>
    </p:spTree>
    <p:custDataLst>
      <p:tags r:id="rId1"/>
    </p:custDataLst>
    <p:extLst>
      <p:ext uri="{BB962C8B-B14F-4D97-AF65-F5344CB8AC3E}">
        <p14:creationId xmlns:p14="http://schemas.microsoft.com/office/powerpoint/2010/main" val="369268025"/>
      </p:ext>
    </p:extLst>
  </p:cSld>
  <p:clrMapOvr>
    <a:masterClrMapping/>
  </p:clrMapOvr>
  <p:transition xmlns:p14="http://schemas.microsoft.com/office/powerpoint/2010/main" advClick="0">
    <p:cover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Future Climate Simulations</a:t>
            </a:r>
          </a:p>
        </p:txBody>
      </p:sp>
      <p:sp>
        <p:nvSpPr>
          <p:cNvPr id="67587" name="Rectangle 3"/>
          <p:cNvSpPr>
            <a:spLocks noGrp="1" noChangeArrowheads="1"/>
          </p:cNvSpPr>
          <p:nvPr>
            <p:ph idx="1"/>
          </p:nvPr>
        </p:nvSpPr>
        <p:spPr>
          <a:xfrm>
            <a:off x="6553200" y="1219200"/>
            <a:ext cx="2590800" cy="4876800"/>
          </a:xfrm>
        </p:spPr>
        <p:txBody>
          <a:bodyPr/>
          <a:lstStyle/>
          <a:p>
            <a:pPr eaLnBrk="1" hangingPunct="1"/>
            <a:r>
              <a:rPr lang="en-US">
                <a:latin typeface="Calibri" charset="0"/>
                <a:ea typeface="ＭＳ Ｐゴシック" charset="0"/>
                <a:cs typeface="ＭＳ Ｐゴシック" charset="0"/>
              </a:rPr>
              <a:t>Some warming is </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committed</a:t>
            </a:r>
            <a:r>
              <a:rPr lang="ja-JP" altLang="en-US">
                <a:latin typeface="Calibri" charset="0"/>
                <a:ea typeface="ＭＳ Ｐゴシック" charset="0"/>
                <a:cs typeface="ＭＳ Ｐゴシック" charset="0"/>
              </a:rPr>
              <a:t>”</a:t>
            </a:r>
            <a:endParaRPr lang="en-US">
              <a:latin typeface="Calibri" charset="0"/>
              <a:ea typeface="ＭＳ Ｐゴシック" charset="0"/>
              <a:cs typeface="ＭＳ Ｐゴシック" charset="0"/>
            </a:endParaRPr>
          </a:p>
          <a:p>
            <a:pPr eaLnBrk="1" hangingPunct="1"/>
            <a:r>
              <a:rPr lang="en-US">
                <a:latin typeface="Calibri" charset="0"/>
                <a:ea typeface="ＭＳ Ｐゴシック" charset="0"/>
                <a:cs typeface="ＭＳ Ｐゴシック" charset="0"/>
              </a:rPr>
              <a:t>Emissions</a:t>
            </a:r>
          </a:p>
          <a:p>
            <a:pPr eaLnBrk="1" hangingPunct="1"/>
            <a:r>
              <a:rPr lang="en-US">
                <a:latin typeface="Calibri" charset="0"/>
                <a:ea typeface="ＭＳ Ｐゴシック" charset="0"/>
                <a:cs typeface="ＭＳ Ｐゴシック" charset="0"/>
              </a:rPr>
              <a:t>Uncertainty</a:t>
            </a:r>
          </a:p>
          <a:p>
            <a:pPr eaLnBrk="1" hangingPunct="1">
              <a:buFontTx/>
              <a:buNone/>
            </a:pPr>
            <a:endParaRPr lang="en-US">
              <a:latin typeface="Calibri" charset="0"/>
              <a:ea typeface="ＭＳ Ｐゴシック" charset="0"/>
              <a:cs typeface="ＭＳ Ｐゴシック" charset="0"/>
            </a:endParaRPr>
          </a:p>
          <a:p>
            <a:pPr eaLnBrk="1" hangingPunct="1"/>
            <a:endParaRPr lang="en-US">
              <a:latin typeface="Calibri" charset="0"/>
              <a:ea typeface="ＭＳ Ｐゴシック" charset="0"/>
              <a:cs typeface="ＭＳ Ｐゴシック" charset="0"/>
            </a:endParaRPr>
          </a:p>
        </p:txBody>
      </p:sp>
      <p:pic>
        <p:nvPicPr>
          <p:cNvPr id="675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82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Rectangle 5"/>
          <p:cNvSpPr>
            <a:spLocks noChangeArrowheads="1"/>
          </p:cNvSpPr>
          <p:nvPr/>
        </p:nvSpPr>
        <p:spPr bwMode="auto">
          <a:xfrm>
            <a:off x="6400800" y="2819400"/>
            <a:ext cx="381000" cy="297180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endParaRPr>
          </a:p>
        </p:txBody>
      </p:sp>
      <p:sp>
        <p:nvSpPr>
          <p:cNvPr id="67590" name="Rectangle 6"/>
          <p:cNvSpPr>
            <a:spLocks noChangeArrowheads="1"/>
          </p:cNvSpPr>
          <p:nvPr/>
        </p:nvSpPr>
        <p:spPr bwMode="auto">
          <a:xfrm>
            <a:off x="7543800" y="1828800"/>
            <a:ext cx="381000" cy="396240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endParaRPr>
          </a:p>
        </p:txBody>
      </p:sp>
      <p:sp>
        <p:nvSpPr>
          <p:cNvPr id="67591" name="Rectangle 7"/>
          <p:cNvSpPr>
            <a:spLocks noChangeArrowheads="1"/>
          </p:cNvSpPr>
          <p:nvPr/>
        </p:nvSpPr>
        <p:spPr bwMode="auto">
          <a:xfrm>
            <a:off x="7924800" y="1295400"/>
            <a:ext cx="381000" cy="4495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endParaRPr>
          </a:p>
        </p:txBody>
      </p:sp>
    </p:spTree>
    <p:extLst>
      <p:ext uri="{BB962C8B-B14F-4D97-AF65-F5344CB8AC3E}">
        <p14:creationId xmlns:p14="http://schemas.microsoft.com/office/powerpoint/2010/main" val="203393823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066800" y="152400"/>
            <a:ext cx="8458200" cy="1143000"/>
          </a:xfrm>
        </p:spPr>
        <p:txBody>
          <a:bodyPr/>
          <a:lstStyle/>
          <a:p>
            <a:pPr eaLnBrk="1" hangingPunct="1"/>
            <a:r>
              <a:rPr lang="en-US">
                <a:latin typeface="Calibri" charset="0"/>
                <a:ea typeface="ＭＳ Ｐゴシック" charset="0"/>
                <a:cs typeface="ＭＳ Ｐゴシック" charset="0"/>
              </a:rPr>
              <a:t>Global Mean Temperature Projections</a:t>
            </a:r>
          </a:p>
        </p:txBody>
      </p:sp>
      <p:sp>
        <p:nvSpPr>
          <p:cNvPr id="160771" name="Rectangle 3"/>
          <p:cNvSpPr>
            <a:spLocks noGrp="1" noChangeArrowheads="1"/>
          </p:cNvSpPr>
          <p:nvPr>
            <p:ph idx="1"/>
          </p:nvPr>
        </p:nvSpPr>
        <p:spPr/>
        <p:txBody>
          <a:bodyPr>
            <a:normAutofit fontScale="77500" lnSpcReduction="20000"/>
          </a:bodyPr>
          <a:lstStyle/>
          <a:p>
            <a:pPr eaLnBrk="1" hangingPunct="1">
              <a:lnSpc>
                <a:spcPct val="80000"/>
              </a:lnSpc>
            </a:pPr>
            <a:r>
              <a:rPr lang="en-US" dirty="0">
                <a:ea typeface="ＭＳ Ｐゴシック" charset="0"/>
              </a:rPr>
              <a:t>Each bar on the right represents a range of warming produced by models of differing </a:t>
            </a:r>
            <a:r>
              <a:rPr lang="en-US" dirty="0" err="1">
                <a:ea typeface="ＭＳ Ｐゴシック" charset="0"/>
              </a:rPr>
              <a:t>sensitivies</a:t>
            </a:r>
            <a:r>
              <a:rPr lang="en-US" dirty="0">
                <a:ea typeface="ＭＳ Ｐゴシック" charset="0"/>
              </a:rPr>
              <a:t> for a specific scenario.</a:t>
            </a:r>
          </a:p>
          <a:p>
            <a:pPr eaLnBrk="1" hangingPunct="1">
              <a:lnSpc>
                <a:spcPct val="80000"/>
              </a:lnSpc>
            </a:pPr>
            <a:endParaRPr lang="en-US" dirty="0">
              <a:ea typeface="ＭＳ Ｐゴシック" charset="0"/>
            </a:endParaRPr>
          </a:p>
          <a:p>
            <a:pPr eaLnBrk="1" hangingPunct="1">
              <a:lnSpc>
                <a:spcPct val="80000"/>
              </a:lnSpc>
            </a:pPr>
            <a:r>
              <a:rPr lang="en-US" dirty="0">
                <a:ea typeface="ＭＳ Ｐゴシック" charset="0"/>
              </a:rPr>
              <a:t>For the next two decades, a warming of about 0.2°C per decade is projected. This is about the same rate as observed since 1990. </a:t>
            </a:r>
          </a:p>
          <a:p>
            <a:pPr eaLnBrk="1" hangingPunct="1">
              <a:lnSpc>
                <a:spcPct val="80000"/>
              </a:lnSpc>
            </a:pPr>
            <a:endParaRPr lang="en-US" dirty="0">
              <a:ea typeface="ＭＳ Ｐゴシック" charset="0"/>
            </a:endParaRPr>
          </a:p>
          <a:p>
            <a:pPr eaLnBrk="1" hangingPunct="1">
              <a:lnSpc>
                <a:spcPct val="80000"/>
              </a:lnSpc>
            </a:pPr>
            <a:r>
              <a:rPr lang="en-US" dirty="0">
                <a:ea typeface="ＭＳ Ｐゴシック" charset="0"/>
              </a:rPr>
              <a:t>Projected Warming: 2000 – 2100 ranges from 2.0 to 4.5 degrees Celsius</a:t>
            </a:r>
          </a:p>
          <a:p>
            <a:pPr eaLnBrk="1" hangingPunct="1">
              <a:lnSpc>
                <a:spcPct val="80000"/>
              </a:lnSpc>
            </a:pPr>
            <a:endParaRPr lang="en-US" dirty="0">
              <a:ea typeface="ＭＳ Ｐゴシック" charset="0"/>
            </a:endParaRPr>
          </a:p>
          <a:p>
            <a:pPr eaLnBrk="1" hangingPunct="1">
              <a:lnSpc>
                <a:spcPct val="80000"/>
              </a:lnSpc>
            </a:pPr>
            <a:r>
              <a:rPr lang="en-US" dirty="0">
                <a:ea typeface="ＭＳ Ｐゴシック" charset="0"/>
              </a:rPr>
              <a:t>By the end of the 21</a:t>
            </a:r>
            <a:r>
              <a:rPr lang="en-US" baseline="30000" dirty="0">
                <a:ea typeface="ＭＳ Ｐゴシック" charset="0"/>
              </a:rPr>
              <a:t>st</a:t>
            </a:r>
            <a:r>
              <a:rPr lang="en-US" dirty="0">
                <a:ea typeface="ＭＳ Ｐゴシック" charset="0"/>
              </a:rPr>
              <a:t> century, emission pathways matter!</a:t>
            </a:r>
          </a:p>
          <a:p>
            <a:pPr lvl="1" eaLnBrk="1" hangingPunct="1">
              <a:lnSpc>
                <a:spcPct val="80000"/>
              </a:lnSpc>
            </a:pPr>
            <a:r>
              <a:rPr lang="en-US" dirty="0">
                <a:ea typeface="ＭＳ Ｐゴシック" charset="0"/>
              </a:rPr>
              <a:t>SRES-B1: 	+1.8C (1.1-2.9C)</a:t>
            </a:r>
          </a:p>
          <a:p>
            <a:pPr lvl="1" eaLnBrk="1" hangingPunct="1">
              <a:lnSpc>
                <a:spcPct val="80000"/>
              </a:lnSpc>
            </a:pPr>
            <a:r>
              <a:rPr lang="en-US" dirty="0">
                <a:ea typeface="ＭＳ Ｐゴシック" charset="0"/>
              </a:rPr>
              <a:t>SRES-A1B: 	+2.8C (1.7-4.4C)</a:t>
            </a:r>
          </a:p>
          <a:p>
            <a:pPr lvl="1" eaLnBrk="1" hangingPunct="1">
              <a:lnSpc>
                <a:spcPct val="80000"/>
              </a:lnSpc>
            </a:pPr>
            <a:r>
              <a:rPr lang="en-US" dirty="0">
                <a:ea typeface="ＭＳ Ｐゴシック" charset="0"/>
              </a:rPr>
              <a:t>SRES-A2: 	+4.0C (2.4-6.4C)</a:t>
            </a:r>
          </a:p>
          <a:p>
            <a:pPr eaLnBrk="1" hangingPunct="1">
              <a:lnSpc>
                <a:spcPct val="80000"/>
              </a:lnSpc>
            </a:pPr>
            <a:endParaRPr lang="en-US" dirty="0">
              <a:ea typeface="ＭＳ Ｐゴシック" charset="0"/>
            </a:endParaRPr>
          </a:p>
          <a:p>
            <a:pPr eaLnBrk="1" hangingPunct="1">
              <a:lnSpc>
                <a:spcPct val="80000"/>
              </a:lnSpc>
              <a:buFontTx/>
              <a:buNone/>
            </a:pPr>
            <a:endParaRPr lang="en-US" dirty="0">
              <a:ea typeface="ＭＳ Ｐゴシック" charset="0"/>
            </a:endParaRPr>
          </a:p>
        </p:txBody>
      </p:sp>
    </p:spTree>
    <p:custDataLst>
      <p:tags r:id="rId1"/>
    </p:custDataLst>
    <p:extLst>
      <p:ext uri="{BB962C8B-B14F-4D97-AF65-F5344CB8AC3E}">
        <p14:creationId xmlns:p14="http://schemas.microsoft.com/office/powerpoint/2010/main" val="21382608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0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07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0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66800" y="685800"/>
            <a:ext cx="7772400" cy="914400"/>
          </a:xfrm>
        </p:spPr>
        <p:txBody>
          <a:bodyPr rtlCol="0" anchor="t">
            <a:normAutofit fontScale="90000"/>
          </a:bodyPr>
          <a:lstStyle/>
          <a:p>
            <a:pPr eaLnBrk="1" fontAlgn="auto" hangingPunct="1">
              <a:spcAft>
                <a:spcPts val="0"/>
              </a:spcAft>
              <a:defRPr/>
            </a:pPr>
            <a:r>
              <a:rPr lang="en-US" sz="3100" b="1" dirty="0">
                <a:ea typeface="+mj-ea"/>
                <a:cs typeface="+mj-cs"/>
              </a:rPr>
              <a:t>Global Climate Models (</a:t>
            </a:r>
            <a:r>
              <a:rPr lang="en-US" sz="3100" b="1" dirty="0" err="1">
                <a:ea typeface="+mj-ea"/>
                <a:cs typeface="+mj-cs"/>
              </a:rPr>
              <a:t>GCMs</a:t>
            </a:r>
            <a:r>
              <a:rPr lang="en-US" sz="3100" b="1" dirty="0">
                <a:ea typeface="+mj-ea"/>
                <a:cs typeface="+mj-cs"/>
              </a:rPr>
              <a:t>)</a:t>
            </a:r>
            <a:br>
              <a:rPr lang="en-US" sz="3100" b="1" dirty="0">
                <a:ea typeface="+mj-ea"/>
                <a:cs typeface="+mj-cs"/>
              </a:rPr>
            </a:br>
            <a:r>
              <a:rPr lang="en-US" sz="3100" dirty="0">
                <a:ea typeface="+mj-ea"/>
                <a:cs typeface="+mj-cs"/>
              </a:rPr>
              <a:t/>
            </a:r>
            <a:br>
              <a:rPr lang="en-US" sz="3100" dirty="0">
                <a:ea typeface="+mj-ea"/>
                <a:cs typeface="+mj-cs"/>
              </a:rPr>
            </a:br>
            <a:r>
              <a:rPr lang="en-US" sz="2667" b="1" dirty="0">
                <a:ea typeface="+mj-ea"/>
                <a:cs typeface="+mj-cs"/>
              </a:rPr>
              <a:t>defined: </a:t>
            </a:r>
            <a:r>
              <a:rPr lang="en-US" sz="2667" dirty="0">
                <a:ea typeface="+mj-ea"/>
                <a:cs typeface="+mj-cs"/>
              </a:rPr>
              <a:t>numerical representations of the climate system, including atmosphere, ocean, sea ice and vegetation </a:t>
            </a:r>
            <a:br>
              <a:rPr lang="en-US" sz="2667" dirty="0">
                <a:ea typeface="+mj-ea"/>
                <a:cs typeface="+mj-cs"/>
              </a:rPr>
            </a:br>
            <a:r>
              <a:rPr lang="en-US" sz="2667" dirty="0">
                <a:ea typeface="+mj-ea"/>
                <a:cs typeface="+mj-cs"/>
              </a:rPr>
              <a:t/>
            </a:r>
            <a:br>
              <a:rPr lang="en-US" sz="2667" dirty="0">
                <a:ea typeface="+mj-ea"/>
                <a:cs typeface="+mj-cs"/>
              </a:rPr>
            </a:br>
            <a:r>
              <a:rPr lang="en-US" sz="2667" u="sng" dirty="0">
                <a:ea typeface="+mj-ea"/>
                <a:cs typeface="+mj-cs"/>
              </a:rPr>
              <a:t>A really extended weather forecast</a:t>
            </a:r>
            <a:r>
              <a:rPr lang="en-US" sz="2667" dirty="0">
                <a:ea typeface="+mj-ea"/>
                <a:cs typeface="+mj-cs"/>
              </a:rPr>
              <a:t/>
            </a:r>
            <a:br>
              <a:rPr lang="en-US" sz="2667" dirty="0">
                <a:ea typeface="+mj-ea"/>
                <a:cs typeface="+mj-cs"/>
              </a:rPr>
            </a:br>
            <a:r>
              <a:rPr lang="en-GB" sz="2667" dirty="0">
                <a:ea typeface="+mj-ea"/>
                <a:cs typeface="+mj-cs"/>
              </a:rPr>
              <a:t>Like weather forecast models, they solve fundamental mathematical equations</a:t>
            </a:r>
            <a:br>
              <a:rPr lang="en-GB" sz="2667" dirty="0">
                <a:ea typeface="+mj-ea"/>
                <a:cs typeface="+mj-cs"/>
              </a:rPr>
            </a:br>
            <a:r>
              <a:rPr lang="en-GB" sz="2667" dirty="0">
                <a:ea typeface="+mj-ea"/>
                <a:cs typeface="+mj-cs"/>
              </a:rPr>
              <a:t/>
            </a:r>
            <a:br>
              <a:rPr lang="en-GB" sz="2667" dirty="0">
                <a:ea typeface="+mj-ea"/>
                <a:cs typeface="+mj-cs"/>
              </a:rPr>
            </a:br>
            <a:r>
              <a:rPr lang="en-US" sz="2667" u="sng" dirty="0">
                <a:ea typeface="+mj-ea"/>
                <a:cs typeface="+mj-cs"/>
              </a:rPr>
              <a:t>Equations are very complicated</a:t>
            </a:r>
            <a:br>
              <a:rPr lang="en-US" sz="2667" u="sng" dirty="0">
                <a:ea typeface="+mj-ea"/>
                <a:cs typeface="+mj-cs"/>
              </a:rPr>
            </a:br>
            <a:r>
              <a:rPr lang="en-US" sz="2667" dirty="0">
                <a:ea typeface="+mj-ea"/>
                <a:cs typeface="+mj-cs"/>
              </a:rPr>
              <a:t>Some of the world’s largest supercomputers are running climate models. </a:t>
            </a:r>
          </a:p>
        </p:txBody>
      </p:sp>
    </p:spTree>
    <p:extLst>
      <p:ext uri="{BB962C8B-B14F-4D97-AF65-F5344CB8AC3E}">
        <p14:creationId xmlns:p14="http://schemas.microsoft.com/office/powerpoint/2010/main" val="15074712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6"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Modeling: A 5 Dimensional Problem</a:t>
            </a:r>
          </a:p>
        </p:txBody>
      </p:sp>
      <p:sp>
        <p:nvSpPr>
          <p:cNvPr id="20483" name="Rectangle 3"/>
          <p:cNvSpPr>
            <a:spLocks noGrp="1" noChangeArrowheads="1"/>
          </p:cNvSpPr>
          <p:nvPr>
            <p:ph idx="1"/>
          </p:nvPr>
        </p:nvSpPr>
        <p:spPr/>
        <p:txBody>
          <a:bodyPr rtlCol="0">
            <a:normAutofit fontScale="92500" lnSpcReduction="10000"/>
          </a:bodyPr>
          <a:lstStyle/>
          <a:p>
            <a:pPr eaLnBrk="1" fontAlgn="auto" hangingPunct="1">
              <a:spcAft>
                <a:spcPts val="0"/>
              </a:spcAft>
              <a:buFont typeface="Arial"/>
              <a:buChar char="•"/>
              <a:defRPr/>
            </a:pPr>
            <a:r>
              <a:rPr lang="en-US" sz="3100">
                <a:ea typeface="+mn-ea"/>
                <a:cs typeface="+mn-cs"/>
              </a:rPr>
              <a:t>Time</a:t>
            </a:r>
          </a:p>
          <a:p>
            <a:pPr eaLnBrk="1" fontAlgn="auto" hangingPunct="1">
              <a:spcAft>
                <a:spcPts val="0"/>
              </a:spcAft>
              <a:buFont typeface="Arial"/>
              <a:buChar char="•"/>
              <a:defRPr/>
            </a:pPr>
            <a:r>
              <a:rPr lang="en-US" sz="3100">
                <a:ea typeface="+mn-ea"/>
                <a:cs typeface="+mn-cs"/>
              </a:rPr>
              <a:t>Space (3-D)</a:t>
            </a:r>
          </a:p>
          <a:p>
            <a:pPr eaLnBrk="1" fontAlgn="auto" hangingPunct="1">
              <a:spcAft>
                <a:spcPts val="0"/>
              </a:spcAft>
              <a:buFont typeface="Arial"/>
              <a:buChar char="•"/>
              <a:defRPr/>
            </a:pPr>
            <a:r>
              <a:rPr lang="en-US" sz="3100">
                <a:ea typeface="+mn-ea"/>
                <a:cs typeface="+mn-cs"/>
              </a:rPr>
              <a:t>Probability</a:t>
            </a:r>
          </a:p>
          <a:p>
            <a:pPr eaLnBrk="1" fontAlgn="auto" hangingPunct="1">
              <a:spcAft>
                <a:spcPts val="0"/>
              </a:spcAft>
              <a:buFont typeface="Arial"/>
              <a:buChar char="•"/>
              <a:defRPr/>
            </a:pPr>
            <a:endParaRPr lang="en-US" sz="3100">
              <a:ea typeface="+mn-ea"/>
              <a:cs typeface="+mn-cs"/>
            </a:endParaRPr>
          </a:p>
          <a:p>
            <a:pPr eaLnBrk="1" fontAlgn="auto" hangingPunct="1">
              <a:spcAft>
                <a:spcPts val="0"/>
              </a:spcAft>
              <a:buFont typeface="Arial"/>
              <a:buChar char="•"/>
              <a:defRPr/>
            </a:pPr>
            <a:r>
              <a:rPr lang="en-US" sz="3100">
                <a:ea typeface="+mn-ea"/>
                <a:cs typeface="+mn-cs"/>
              </a:rPr>
              <a:t>Climate models </a:t>
            </a:r>
            <a:r>
              <a:rPr lang="en-US" sz="3100" b="1">
                <a:ea typeface="+mn-ea"/>
                <a:cs typeface="+mn-cs"/>
              </a:rPr>
              <a:t>can’t</a:t>
            </a:r>
            <a:r>
              <a:rPr lang="en-US" sz="3100">
                <a:ea typeface="+mn-ea"/>
                <a:cs typeface="+mn-cs"/>
              </a:rPr>
              <a:t> tell you what the weather will be like on April 16, 2059</a:t>
            </a:r>
          </a:p>
          <a:p>
            <a:pPr eaLnBrk="1" fontAlgn="auto" hangingPunct="1">
              <a:spcAft>
                <a:spcPts val="0"/>
              </a:spcAft>
              <a:buFont typeface="Arial"/>
              <a:buChar char="•"/>
              <a:defRPr/>
            </a:pPr>
            <a:r>
              <a:rPr lang="en-US" sz="3100">
                <a:ea typeface="+mn-ea"/>
                <a:cs typeface="+mn-cs"/>
              </a:rPr>
              <a:t>But they </a:t>
            </a:r>
            <a:r>
              <a:rPr lang="en-US" sz="3100" b="1">
                <a:ea typeface="+mn-ea"/>
                <a:cs typeface="+mn-cs"/>
              </a:rPr>
              <a:t>can</a:t>
            </a:r>
            <a:r>
              <a:rPr lang="en-US" sz="3100">
                <a:ea typeface="+mn-ea"/>
                <a:cs typeface="+mn-cs"/>
              </a:rPr>
              <a:t> tell you a range of what climatological statistics of a April 16, 2059 day would look like</a:t>
            </a:r>
          </a:p>
          <a:p>
            <a:pPr lvl="1" eaLnBrk="1" fontAlgn="auto" hangingPunct="1">
              <a:spcAft>
                <a:spcPts val="0"/>
              </a:spcAft>
              <a:buFont typeface="Arial"/>
              <a:buChar char="–"/>
              <a:defRPr/>
            </a:pPr>
            <a:r>
              <a:rPr lang="en-US" sz="2600">
                <a:ea typeface="+mn-ea"/>
              </a:rPr>
              <a:t>1-3 C warmer than April 16 in present climate</a:t>
            </a:r>
          </a:p>
        </p:txBody>
      </p:sp>
    </p:spTree>
    <p:extLst>
      <p:ext uri="{BB962C8B-B14F-4D97-AF65-F5344CB8AC3E}">
        <p14:creationId xmlns:p14="http://schemas.microsoft.com/office/powerpoint/2010/main" val="10160860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Conduct experiments on </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Earth</a:t>
            </a:r>
            <a:r>
              <a:rPr lang="ja-JP" altLang="en-US">
                <a:latin typeface="Calibri" charset="0"/>
                <a:ea typeface="ＭＳ Ｐゴシック" charset="0"/>
                <a:cs typeface="ＭＳ Ｐゴシック" charset="0"/>
              </a:rPr>
              <a:t>”</a:t>
            </a:r>
            <a:endParaRPr lang="en-US">
              <a:latin typeface="Calibri" charset="0"/>
              <a:ea typeface="ＭＳ Ｐゴシック" charset="0"/>
              <a:cs typeface="ＭＳ Ｐゴシック" charset="0"/>
            </a:endParaRPr>
          </a:p>
        </p:txBody>
      </p:sp>
      <p:sp>
        <p:nvSpPr>
          <p:cNvPr id="201731" name="Rectangle 3"/>
          <p:cNvSpPr>
            <a:spLocks noGrp="1" noChangeArrowheads="1"/>
          </p:cNvSpPr>
          <p:nvPr>
            <p:ph idx="1"/>
          </p:nvPr>
        </p:nvSpPr>
        <p:spPr/>
        <p:txBody>
          <a:bodyPr>
            <a:normAutofit/>
          </a:bodyPr>
          <a:lstStyle/>
          <a:p>
            <a:pPr eaLnBrk="1" hangingPunct="1">
              <a:lnSpc>
                <a:spcPct val="90000"/>
              </a:lnSpc>
              <a:spcAft>
                <a:spcPct val="50000"/>
              </a:spcAft>
              <a:buFontTx/>
              <a:buNone/>
            </a:pPr>
            <a:r>
              <a:rPr lang="en-US" sz="3200">
                <a:latin typeface="Calibri" charset="0"/>
                <a:ea typeface="ＭＳ Ｐゴシック" charset="0"/>
                <a:cs typeface="ＭＳ Ｐゴシック" charset="0"/>
              </a:rPr>
              <a:t>Can not conduct </a:t>
            </a:r>
            <a:r>
              <a:rPr lang="ja-JP" altLang="en-US" sz="3200">
                <a:latin typeface="Calibri" charset="0"/>
                <a:ea typeface="ＭＳ Ｐゴシック" charset="0"/>
                <a:cs typeface="ＭＳ Ｐゴシック" charset="0"/>
              </a:rPr>
              <a:t>“</a:t>
            </a:r>
            <a:r>
              <a:rPr lang="en-US" sz="3200">
                <a:latin typeface="Calibri" charset="0"/>
                <a:ea typeface="ＭＳ Ｐゴシック" charset="0"/>
                <a:cs typeface="ＭＳ Ｐゴシック" charset="0"/>
              </a:rPr>
              <a:t>experiments</a:t>
            </a:r>
            <a:r>
              <a:rPr lang="ja-JP" altLang="en-US" sz="3200">
                <a:latin typeface="Calibri" charset="0"/>
                <a:ea typeface="ＭＳ Ｐゴシック" charset="0"/>
                <a:cs typeface="ＭＳ Ｐゴシック" charset="0"/>
              </a:rPr>
              <a:t>”</a:t>
            </a:r>
            <a:r>
              <a:rPr lang="en-US" sz="3200">
                <a:latin typeface="Calibri" charset="0"/>
                <a:ea typeface="ＭＳ Ｐゴシック" charset="0"/>
                <a:cs typeface="ＭＳ Ｐゴシック" charset="0"/>
              </a:rPr>
              <a:t> on Earth…</a:t>
            </a:r>
          </a:p>
          <a:p>
            <a:pPr lvl="1" eaLnBrk="1" hangingPunct="1">
              <a:lnSpc>
                <a:spcPct val="90000"/>
              </a:lnSpc>
              <a:spcAft>
                <a:spcPct val="50000"/>
              </a:spcAft>
              <a:buFontTx/>
              <a:buNone/>
            </a:pPr>
            <a:r>
              <a:rPr lang="en-US" sz="2800">
                <a:latin typeface="Calibri" charset="0"/>
                <a:ea typeface="ＭＳ Ｐゴシック" charset="0"/>
              </a:rPr>
              <a:t>…but perhaps we can simulate it</a:t>
            </a:r>
          </a:p>
          <a:p>
            <a:pPr eaLnBrk="1" hangingPunct="1">
              <a:lnSpc>
                <a:spcPct val="90000"/>
              </a:lnSpc>
              <a:buFontTx/>
              <a:buNone/>
            </a:pPr>
            <a:endParaRPr lang="en-GB">
              <a:solidFill>
                <a:srgbClr val="E8201C"/>
              </a:solidFill>
              <a:latin typeface="Calibri" charset="0"/>
              <a:ea typeface="ＭＳ Ｐゴシック" charset="0"/>
              <a:cs typeface="ＭＳ Ｐゴシック" charset="0"/>
            </a:endParaRPr>
          </a:p>
          <a:p>
            <a:pPr algn="ctr" eaLnBrk="1" hangingPunct="1">
              <a:lnSpc>
                <a:spcPct val="90000"/>
              </a:lnSpc>
              <a:buFontTx/>
              <a:buNone/>
            </a:pPr>
            <a:r>
              <a:rPr lang="en-GB" sz="3100">
                <a:solidFill>
                  <a:srgbClr val="E8201C"/>
                </a:solidFill>
                <a:latin typeface="Calibri" charset="0"/>
                <a:ea typeface="ＭＳ Ｐゴシック" charset="0"/>
                <a:cs typeface="ＭＳ Ｐゴシック" charset="0"/>
              </a:rPr>
              <a:t>“…human beings are now carrying out a large scale geophysical experiment of a kind that could not have happened in the past nor be reproduced in the future”</a:t>
            </a:r>
          </a:p>
          <a:p>
            <a:pPr eaLnBrk="1" hangingPunct="1">
              <a:lnSpc>
                <a:spcPct val="90000"/>
              </a:lnSpc>
              <a:buFontTx/>
              <a:buNone/>
            </a:pPr>
            <a:r>
              <a:rPr lang="en-GB" sz="3100">
                <a:solidFill>
                  <a:srgbClr val="E8201C"/>
                </a:solidFill>
                <a:latin typeface="Calibri" charset="0"/>
                <a:ea typeface="ＭＳ Ｐゴシック" charset="0"/>
                <a:cs typeface="ＭＳ Ｐゴシック" charset="0"/>
              </a:rPr>
              <a:t>				-Revelle and Seuss 1957</a:t>
            </a:r>
          </a:p>
          <a:p>
            <a:pPr eaLnBrk="1" hangingPunct="1">
              <a:lnSpc>
                <a:spcPct val="90000"/>
              </a:lnSpc>
            </a:pPr>
            <a:endParaRPr lang="en-US" sz="310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6350692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17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173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0173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17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Climate record</a:t>
            </a:r>
            <a:endParaRPr lang="en-US" dirty="0"/>
          </a:p>
        </p:txBody>
      </p:sp>
      <p:pic>
        <p:nvPicPr>
          <p:cNvPr id="5" name="Picture 1" descr="MPG_10e_Figure_08_41_L.jpg"/>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1552038" y="1444532"/>
            <a:ext cx="6112061" cy="5004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307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r>
              <a:rPr lang="en-US" dirty="0">
                <a:latin typeface="Calibri" charset="0"/>
              </a:rPr>
              <a:t>Caveats to Global Climate </a:t>
            </a:r>
            <a:r>
              <a:rPr lang="en-US" dirty="0" smtClean="0">
                <a:latin typeface="Calibri" charset="0"/>
              </a:rPr>
              <a:t>Models</a:t>
            </a:r>
            <a:endParaRPr lang="en-US" dirty="0">
              <a:latin typeface="Calibri" charset="0"/>
              <a:ea typeface="ＭＳ Ｐゴシック" charset="0"/>
              <a:cs typeface="ＭＳ Ｐゴシック" charset="0"/>
            </a:endParaRPr>
          </a:p>
        </p:txBody>
      </p:sp>
      <p:sp>
        <p:nvSpPr>
          <p:cNvPr id="25603" name="Rectangle 3"/>
          <p:cNvSpPr>
            <a:spLocks noGrp="1" noChangeArrowheads="1"/>
          </p:cNvSpPr>
          <p:nvPr>
            <p:ph idx="1"/>
          </p:nvPr>
        </p:nvSpPr>
        <p:spPr/>
        <p:txBody>
          <a:bodyPr/>
          <a:lstStyle/>
          <a:p>
            <a:pPr>
              <a:spcBef>
                <a:spcPct val="50000"/>
              </a:spcBef>
              <a:buFontTx/>
              <a:buAutoNum type="arabicPeriod"/>
            </a:pPr>
            <a:r>
              <a:rPr lang="en-US" dirty="0">
                <a:latin typeface="Calibri" charset="0"/>
              </a:rPr>
              <a:t>Coarse scale grids</a:t>
            </a:r>
          </a:p>
          <a:p>
            <a:pPr>
              <a:spcBef>
                <a:spcPct val="50000"/>
              </a:spcBef>
              <a:buFontTx/>
              <a:buAutoNum type="arabicPeriod"/>
            </a:pPr>
            <a:r>
              <a:rPr lang="en-US" dirty="0">
                <a:latin typeface="Calibri" charset="0"/>
              </a:rPr>
              <a:t>Inability to fully resolve topographic features</a:t>
            </a:r>
          </a:p>
          <a:p>
            <a:pPr>
              <a:spcBef>
                <a:spcPct val="50000"/>
              </a:spcBef>
              <a:buFontTx/>
              <a:buAutoNum type="arabicPeriod"/>
            </a:pPr>
            <a:r>
              <a:rPr lang="en-US" dirty="0">
                <a:latin typeface="Calibri" charset="0"/>
              </a:rPr>
              <a:t>Inability to fully simulate clouds and precipitation </a:t>
            </a:r>
            <a:r>
              <a:rPr lang="en-US" dirty="0" smtClean="0">
                <a:latin typeface="Calibri" charset="0"/>
              </a:rPr>
              <a:t>processes</a:t>
            </a:r>
            <a:endParaRPr lang="en-US" dirty="0">
              <a:latin typeface="Calibri" charset="0"/>
            </a:endParaRPr>
          </a:p>
        </p:txBody>
      </p:sp>
    </p:spTree>
    <p:extLst>
      <p:ext uri="{BB962C8B-B14F-4D97-AF65-F5344CB8AC3E}">
        <p14:creationId xmlns:p14="http://schemas.microsoft.com/office/powerpoint/2010/main" val="39387802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dirty="0">
                <a:ea typeface="+mj-ea"/>
                <a:cs typeface="+mj-cs"/>
              </a:rPr>
              <a:t>Why should we trust these models to predict the future?</a:t>
            </a:r>
          </a:p>
        </p:txBody>
      </p:sp>
      <p:sp>
        <p:nvSpPr>
          <p:cNvPr id="28675" name="Rectangle 3"/>
          <p:cNvSpPr>
            <a:spLocks noGrp="1" noChangeArrowheads="1"/>
          </p:cNvSpPr>
          <p:nvPr>
            <p:ph idx="1"/>
          </p:nvPr>
        </p:nvSpPr>
        <p:spPr/>
        <p:txBody>
          <a:bodyPr/>
          <a:lstStyle/>
          <a:p>
            <a:pPr eaLnBrk="1" hangingPunct="1">
              <a:buFont typeface="Arial" charset="0"/>
              <a:buNone/>
            </a:pPr>
            <a:r>
              <a:rPr lang="en-US" dirty="0">
                <a:ea typeface="ＭＳ Ｐゴシック" charset="0"/>
              </a:rPr>
              <a:t>Validity of model projections depends on:</a:t>
            </a:r>
          </a:p>
          <a:p>
            <a:pPr eaLnBrk="1" hangingPunct="1">
              <a:buFont typeface="Arial" charset="0"/>
              <a:buNone/>
            </a:pPr>
            <a:endParaRPr lang="en-US" dirty="0">
              <a:ea typeface="ＭＳ Ｐゴシック" charset="0"/>
            </a:endParaRPr>
          </a:p>
          <a:p>
            <a:pPr eaLnBrk="1" hangingPunct="1"/>
            <a:r>
              <a:rPr lang="en-US" dirty="0">
                <a:ea typeface="ＭＳ Ｐゴシック" charset="0"/>
              </a:rPr>
              <a:t>Simulate present day climate</a:t>
            </a:r>
          </a:p>
          <a:p>
            <a:pPr eaLnBrk="1" hangingPunct="1"/>
            <a:r>
              <a:rPr lang="en-US" dirty="0">
                <a:ea typeface="ＭＳ Ｐゴシック" charset="0"/>
              </a:rPr>
              <a:t>Simulate past changes in climate</a:t>
            </a:r>
          </a:p>
          <a:p>
            <a:pPr eaLnBrk="1" hangingPunct="1"/>
            <a:endParaRPr lang="en-US" dirty="0">
              <a:ea typeface="ＭＳ Ｐゴシック" charset="0"/>
            </a:endParaRPr>
          </a:p>
        </p:txBody>
      </p:sp>
    </p:spTree>
    <p:extLst>
      <p:ext uri="{BB962C8B-B14F-4D97-AF65-F5344CB8AC3E}">
        <p14:creationId xmlns:p14="http://schemas.microsoft.com/office/powerpoint/2010/main" val="406747477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791200" y="423334"/>
            <a:ext cx="3352800" cy="1703388"/>
          </a:xfrm>
        </p:spPr>
        <p:txBody>
          <a:bodyPr/>
          <a:lstStyle/>
          <a:p>
            <a:pPr eaLnBrk="1" hangingPunct="1"/>
            <a:r>
              <a:rPr lang="en-US" sz="2500" dirty="0">
                <a:ea typeface="ＭＳ Ｐゴシック" charset="0"/>
              </a:rPr>
              <a:t>Applications and typical results of GCMs: </a:t>
            </a:r>
            <a:br>
              <a:rPr lang="en-US" sz="2500" dirty="0">
                <a:ea typeface="ＭＳ Ｐゴシック" charset="0"/>
              </a:rPr>
            </a:br>
            <a:r>
              <a:rPr lang="en-US" sz="2500" dirty="0">
                <a:ea typeface="ＭＳ Ｐゴシック" charset="0"/>
              </a:rPr>
              <a:t>Rain (cm/</a:t>
            </a:r>
            <a:r>
              <a:rPr lang="en-US" sz="2500" dirty="0" err="1">
                <a:ea typeface="ＭＳ Ｐゴシック" charset="0"/>
              </a:rPr>
              <a:t>yr</a:t>
            </a:r>
            <a:r>
              <a:rPr lang="en-US" sz="2500" dirty="0">
                <a:ea typeface="ＭＳ Ｐゴシック" charset="0"/>
              </a:rPr>
              <a:t>)</a:t>
            </a:r>
          </a:p>
        </p:txBody>
      </p:sp>
      <p:sp>
        <p:nvSpPr>
          <p:cNvPr id="29699" name="Text Box 3"/>
          <p:cNvSpPr txBox="1">
            <a:spLocks noChangeArrowheads="1"/>
          </p:cNvSpPr>
          <p:nvPr/>
        </p:nvSpPr>
        <p:spPr bwMode="auto">
          <a:xfrm>
            <a:off x="5791200" y="1726672"/>
            <a:ext cx="6842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latin typeface="Calibri" charset="0"/>
              </a:rPr>
              <a:t>Data</a:t>
            </a:r>
          </a:p>
        </p:txBody>
      </p:sp>
      <p:sp>
        <p:nvSpPr>
          <p:cNvPr id="29700" name="Text Box 4"/>
          <p:cNvSpPr txBox="1">
            <a:spLocks noChangeArrowheads="1"/>
          </p:cNvSpPr>
          <p:nvPr/>
        </p:nvSpPr>
        <p:spPr bwMode="auto">
          <a:xfrm>
            <a:off x="5791200" y="4518025"/>
            <a:ext cx="876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latin typeface="Calibri" charset="0"/>
              </a:rPr>
              <a:t>Model</a:t>
            </a:r>
          </a:p>
        </p:txBody>
      </p:sp>
      <p:pic>
        <p:nvPicPr>
          <p:cNvPr id="297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5346700" cy="629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2664068"/>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1143000" y="533400"/>
            <a:ext cx="7542213" cy="688975"/>
          </a:xfrm>
        </p:spPr>
        <p:txBody>
          <a:bodyPr rtlCol="0">
            <a:normAutofit fontScale="90000"/>
          </a:bodyPr>
          <a:lstStyle/>
          <a:p>
            <a:pPr eaLnBrk="1" fontAlgn="auto" hangingPunct="1">
              <a:spcAft>
                <a:spcPts val="0"/>
              </a:spcAft>
              <a:defRPr/>
            </a:pPr>
            <a:r>
              <a:rPr lang="en-US" dirty="0">
                <a:ea typeface="+mj-ea"/>
                <a:cs typeface="+mj-cs"/>
              </a:rPr>
              <a:t>Can Models Simulate Anthropogenic Forcing?</a:t>
            </a:r>
          </a:p>
        </p:txBody>
      </p:sp>
      <p:sp>
        <p:nvSpPr>
          <p:cNvPr id="30723" name="Rectangle 3"/>
          <p:cNvSpPr>
            <a:spLocks noGrp="1" noChangeArrowheads="1"/>
          </p:cNvSpPr>
          <p:nvPr>
            <p:ph idx="1"/>
          </p:nvPr>
        </p:nvSpPr>
        <p:spPr/>
        <p:txBody>
          <a:bodyPr/>
          <a:lstStyle/>
          <a:p>
            <a:pPr marL="381000" indent="-381000" eaLnBrk="1" hangingPunct="1">
              <a:buFontTx/>
              <a:buNone/>
            </a:pPr>
            <a:r>
              <a:rPr lang="en-GB" dirty="0">
                <a:ea typeface="ＭＳ Ｐゴシック" charset="0"/>
              </a:rPr>
              <a:t>How well can models represent changes in climate system induced by the addition of </a:t>
            </a:r>
            <a:r>
              <a:rPr lang="en-GB" dirty="0">
                <a:solidFill>
                  <a:srgbClr val="E8201C"/>
                </a:solidFill>
                <a:ea typeface="ＭＳ Ｐゴシック" charset="0"/>
              </a:rPr>
              <a:t>greenhouse gases and aerosols</a:t>
            </a:r>
            <a:r>
              <a:rPr lang="en-GB" dirty="0">
                <a:ea typeface="ＭＳ Ｐゴシック" charset="0"/>
              </a:rPr>
              <a:t>?</a:t>
            </a:r>
          </a:p>
          <a:p>
            <a:pPr marL="381000" indent="-381000" eaLnBrk="1" hangingPunct="1">
              <a:buFontTx/>
              <a:buNone/>
            </a:pPr>
            <a:endParaRPr lang="en-GB" dirty="0">
              <a:solidFill>
                <a:srgbClr val="E8201C"/>
              </a:solidFill>
              <a:ea typeface="ＭＳ Ｐゴシック" charset="0"/>
            </a:endParaRPr>
          </a:p>
          <a:p>
            <a:pPr marL="0" indent="0" eaLnBrk="1" hangingPunct="1">
              <a:buNone/>
            </a:pPr>
            <a:endParaRPr lang="en-US" dirty="0">
              <a:ea typeface="ＭＳ Ｐゴシック" charset="0"/>
            </a:endParaRPr>
          </a:p>
        </p:txBody>
      </p:sp>
    </p:spTree>
    <p:extLst>
      <p:ext uri="{BB962C8B-B14F-4D97-AF65-F5344CB8AC3E}">
        <p14:creationId xmlns:p14="http://schemas.microsoft.com/office/powerpoint/2010/main" val="201746092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143000" y="381000"/>
            <a:ext cx="7313613" cy="688975"/>
          </a:xfrm>
        </p:spPr>
        <p:txBody>
          <a:bodyPr rtlCol="0">
            <a:normAutofit fontScale="90000"/>
          </a:bodyPr>
          <a:lstStyle/>
          <a:p>
            <a:pPr eaLnBrk="1" fontAlgn="auto" hangingPunct="1">
              <a:spcAft>
                <a:spcPts val="0"/>
              </a:spcAft>
              <a:defRPr/>
            </a:pPr>
            <a:r>
              <a:rPr lang="en-GB" sz="3200" dirty="0">
                <a:ea typeface="+mj-ea"/>
                <a:cs typeface="+mj-cs"/>
              </a:rPr>
              <a:t>Consider the “known” 20</a:t>
            </a:r>
            <a:r>
              <a:rPr lang="en-GB" sz="3200" baseline="30000" dirty="0">
                <a:ea typeface="+mj-ea"/>
                <a:cs typeface="+mj-cs"/>
              </a:rPr>
              <a:t>th</a:t>
            </a:r>
            <a:r>
              <a:rPr lang="en-GB" sz="3200" dirty="0">
                <a:ea typeface="+mj-ea"/>
                <a:cs typeface="+mj-cs"/>
              </a:rPr>
              <a:t> Century Perturbations</a:t>
            </a:r>
          </a:p>
        </p:txBody>
      </p:sp>
      <p:sp>
        <p:nvSpPr>
          <p:cNvPr id="31747" name="Rectangle 3"/>
          <p:cNvSpPr>
            <a:spLocks noGrp="1" noChangeArrowheads="1"/>
          </p:cNvSpPr>
          <p:nvPr>
            <p:ph idx="1"/>
          </p:nvPr>
        </p:nvSpPr>
        <p:spPr>
          <a:xfrm>
            <a:off x="762000" y="1143000"/>
            <a:ext cx="7772400" cy="4800600"/>
          </a:xfrm>
        </p:spPr>
        <p:txBody>
          <a:bodyPr/>
          <a:lstStyle/>
          <a:p>
            <a:pPr eaLnBrk="1" hangingPunct="1">
              <a:buFontTx/>
              <a:buNone/>
            </a:pPr>
            <a:endParaRPr lang="en-GB" sz="1200">
              <a:latin typeface="Calibri" charset="0"/>
              <a:ea typeface="ＭＳ Ｐゴシック" charset="0"/>
              <a:cs typeface="ＭＳ Ｐゴシック" charset="0"/>
            </a:endParaRPr>
          </a:p>
        </p:txBody>
      </p:sp>
      <p:pic>
        <p:nvPicPr>
          <p:cNvPr id="82948" name="Picture 4" descr="fig6-8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951288"/>
            <a:ext cx="3352800" cy="290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5" descr="fig6-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42672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0" name="Picture 6" descr="fig6-8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143000"/>
            <a:ext cx="4038600" cy="365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2" name="AutoShape 8"/>
          <p:cNvSpPr>
            <a:spLocks/>
          </p:cNvSpPr>
          <p:nvPr/>
        </p:nvSpPr>
        <p:spPr bwMode="auto">
          <a:xfrm>
            <a:off x="2438400" y="4572000"/>
            <a:ext cx="152400" cy="1981200"/>
          </a:xfrm>
          <a:prstGeom prst="leftBrace">
            <a:avLst>
              <a:gd name="adj1" fmla="val 108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endParaRPr>
          </a:p>
        </p:txBody>
      </p:sp>
      <p:sp>
        <p:nvSpPr>
          <p:cNvPr id="82953" name="Text Box 9"/>
          <p:cNvSpPr txBox="1">
            <a:spLocks noChangeArrowheads="1"/>
          </p:cNvSpPr>
          <p:nvPr/>
        </p:nvSpPr>
        <p:spPr bwMode="auto">
          <a:xfrm>
            <a:off x="1066800" y="5257800"/>
            <a:ext cx="1177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latin typeface="Calibri" charset="0"/>
              </a:rPr>
              <a:t>Note Scale</a:t>
            </a:r>
          </a:p>
          <a:p>
            <a:r>
              <a:rPr lang="en-US" sz="1800">
                <a:latin typeface="Calibri" charset="0"/>
              </a:rPr>
              <a:t>Difference</a:t>
            </a:r>
          </a:p>
        </p:txBody>
      </p:sp>
      <p:sp>
        <p:nvSpPr>
          <p:cNvPr id="31753" name="Text Box 10"/>
          <p:cNvSpPr txBox="1">
            <a:spLocks noChangeArrowheads="1"/>
          </p:cNvSpPr>
          <p:nvPr/>
        </p:nvSpPr>
        <p:spPr bwMode="auto">
          <a:xfrm>
            <a:off x="1050925" y="2317750"/>
            <a:ext cx="1960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solidFill>
                  <a:srgbClr val="FF0000"/>
                </a:solidFill>
                <a:latin typeface="Calibri" charset="0"/>
              </a:rPr>
              <a:t>Greenhouse Gases</a:t>
            </a:r>
          </a:p>
        </p:txBody>
      </p:sp>
      <p:sp>
        <p:nvSpPr>
          <p:cNvPr id="31754" name="Text Box 11"/>
          <p:cNvSpPr txBox="1">
            <a:spLocks noChangeArrowheads="1"/>
          </p:cNvSpPr>
          <p:nvPr/>
        </p:nvSpPr>
        <p:spPr bwMode="auto">
          <a:xfrm>
            <a:off x="5638800" y="3581400"/>
            <a:ext cx="1009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solidFill>
                  <a:srgbClr val="FF0000"/>
                </a:solidFill>
                <a:latin typeface="Calibri" charset="0"/>
              </a:rPr>
              <a:t>Aerosols</a:t>
            </a:r>
          </a:p>
        </p:txBody>
      </p:sp>
      <p:sp>
        <p:nvSpPr>
          <p:cNvPr id="31755" name="Text Box 12"/>
          <p:cNvSpPr txBox="1">
            <a:spLocks noChangeArrowheads="1"/>
          </p:cNvSpPr>
          <p:nvPr/>
        </p:nvSpPr>
        <p:spPr bwMode="auto">
          <a:xfrm>
            <a:off x="5486400" y="5562600"/>
            <a:ext cx="669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solidFill>
                  <a:srgbClr val="FF0000"/>
                </a:solidFill>
                <a:latin typeface="Calibri" charset="0"/>
              </a:rPr>
              <a:t>Solar</a:t>
            </a:r>
          </a:p>
        </p:txBody>
      </p:sp>
    </p:spTree>
    <p:extLst>
      <p:ext uri="{BB962C8B-B14F-4D97-AF65-F5344CB8AC3E}">
        <p14:creationId xmlns:p14="http://schemas.microsoft.com/office/powerpoint/2010/main" val="31954047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9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29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294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9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29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2" grpId="0" animBg="1"/>
      <p:bldP spid="8295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47700" y="274638"/>
            <a:ext cx="7805738" cy="935037"/>
          </a:xfrm>
        </p:spPr>
        <p:txBody>
          <a:bodyPr/>
          <a:lstStyle/>
          <a:p>
            <a:pPr eaLnBrk="1" hangingPunct="1"/>
            <a:r>
              <a:rPr lang="en-US" dirty="0">
                <a:ea typeface="ＭＳ Ｐゴシック" charset="0"/>
              </a:rPr>
              <a:t>Model Schematic</a:t>
            </a:r>
          </a:p>
        </p:txBody>
      </p:sp>
      <p:sp>
        <p:nvSpPr>
          <p:cNvPr id="32771" name="Rectangle 3"/>
          <p:cNvSpPr>
            <a:spLocks noChangeArrowheads="1"/>
          </p:cNvSpPr>
          <p:nvPr/>
        </p:nvSpPr>
        <p:spPr bwMode="auto">
          <a:xfrm>
            <a:off x="2514600" y="2590800"/>
            <a:ext cx="4191000" cy="2362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3600" dirty="0">
                <a:latin typeface="Trebuchet MS"/>
                <a:cs typeface="Trebuchet MS"/>
              </a:rPr>
              <a:t>Climate Model</a:t>
            </a:r>
          </a:p>
        </p:txBody>
      </p:sp>
      <p:sp>
        <p:nvSpPr>
          <p:cNvPr id="32772" name="Line 4"/>
          <p:cNvSpPr>
            <a:spLocks noChangeShapeType="1"/>
          </p:cNvSpPr>
          <p:nvPr/>
        </p:nvSpPr>
        <p:spPr bwMode="auto">
          <a:xfrm>
            <a:off x="4419600" y="1143000"/>
            <a:ext cx="0" cy="1447800"/>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78853" name="Text Box 5"/>
          <p:cNvSpPr txBox="1">
            <a:spLocks noChangeArrowheads="1"/>
          </p:cNvSpPr>
          <p:nvPr/>
        </p:nvSpPr>
        <p:spPr bwMode="auto">
          <a:xfrm>
            <a:off x="4648200" y="1524000"/>
            <a:ext cx="411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dirty="0">
                <a:latin typeface="Trebuchet MS"/>
                <a:cs typeface="Trebuchet MS"/>
              </a:rPr>
              <a:t>Perturbation (e.g., changes in CO2)</a:t>
            </a:r>
          </a:p>
        </p:txBody>
      </p:sp>
      <p:sp>
        <p:nvSpPr>
          <p:cNvPr id="32774" name="Line 6"/>
          <p:cNvSpPr>
            <a:spLocks noChangeShapeType="1"/>
          </p:cNvSpPr>
          <p:nvPr/>
        </p:nvSpPr>
        <p:spPr bwMode="auto">
          <a:xfrm>
            <a:off x="4419600" y="4953000"/>
            <a:ext cx="0" cy="1143000"/>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78855" name="Text Box 7"/>
          <p:cNvSpPr txBox="1">
            <a:spLocks noChangeArrowheads="1"/>
          </p:cNvSpPr>
          <p:nvPr/>
        </p:nvSpPr>
        <p:spPr bwMode="auto">
          <a:xfrm>
            <a:off x="4724400" y="5029200"/>
            <a:ext cx="266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dirty="0">
                <a:latin typeface="Trebuchet MS"/>
                <a:cs typeface="Trebuchet MS"/>
              </a:rPr>
              <a:t>Climate response (e.g., change in  temperature)</a:t>
            </a:r>
          </a:p>
        </p:txBody>
      </p:sp>
    </p:spTree>
    <p:custDataLst>
      <p:tags r:id="rId1"/>
    </p:custDataLst>
    <p:extLst>
      <p:ext uri="{BB962C8B-B14F-4D97-AF65-F5344CB8AC3E}">
        <p14:creationId xmlns:p14="http://schemas.microsoft.com/office/powerpoint/2010/main" val="8504878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8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8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p:bldP spid="78855"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ea typeface="ＭＳ Ｐゴシック" pitchFamily="34" charset="-128"/>
              </a:rPr>
              <a:t>20</a:t>
            </a:r>
            <a:r>
              <a:rPr lang="en-GB" baseline="30000" dirty="0" smtClean="0">
                <a:ea typeface="ＭＳ Ｐゴシック" pitchFamily="34" charset="-128"/>
              </a:rPr>
              <a:t>th</a:t>
            </a:r>
            <a:r>
              <a:rPr lang="en-GB" dirty="0" smtClean="0">
                <a:ea typeface="ＭＳ Ｐゴシック" pitchFamily="34" charset="-128"/>
              </a:rPr>
              <a:t> Century Climate: Model Simulations</a:t>
            </a:r>
            <a:endParaRPr lang="en-US" dirty="0"/>
          </a:p>
        </p:txBody>
      </p:sp>
      <p:sp>
        <p:nvSpPr>
          <p:cNvPr id="3" name="Content Placeholder 2"/>
          <p:cNvSpPr>
            <a:spLocks noGrp="1"/>
          </p:cNvSpPr>
          <p:nvPr>
            <p:ph idx="1"/>
          </p:nvPr>
        </p:nvSpPr>
        <p:spPr>
          <a:xfrm>
            <a:off x="549275" y="4820355"/>
            <a:ext cx="8042276" cy="1512711"/>
          </a:xfrm>
        </p:spPr>
        <p:txBody>
          <a:bodyPr>
            <a:normAutofit fontScale="85000" lnSpcReduction="20000"/>
          </a:bodyPr>
          <a:lstStyle/>
          <a:p>
            <a:pPr marL="342900" indent="-342900">
              <a:spcBef>
                <a:spcPct val="20000"/>
              </a:spcBef>
            </a:pPr>
            <a:r>
              <a:rPr lang="en-GB" b="1" dirty="0" smtClean="0">
                <a:latin typeface="Calibri" pitchFamily="34" charset="0"/>
              </a:rPr>
              <a:t>Experiment 1:</a:t>
            </a:r>
            <a:r>
              <a:rPr lang="en-GB" dirty="0" smtClean="0">
                <a:latin typeface="Calibri" pitchFamily="34" charset="0"/>
              </a:rPr>
              <a:t> Only apply natural forcing: solar + volcanic</a:t>
            </a:r>
          </a:p>
          <a:p>
            <a:pPr marL="679450" lvl="1" indent="-342900">
              <a:spcBef>
                <a:spcPct val="20000"/>
              </a:spcBef>
              <a:buFontTx/>
              <a:buChar char="•"/>
            </a:pPr>
            <a:r>
              <a:rPr lang="en-GB" dirty="0" smtClean="0">
                <a:latin typeface="Calibri" pitchFamily="34" charset="0"/>
              </a:rPr>
              <a:t>Apply known </a:t>
            </a:r>
            <a:r>
              <a:rPr lang="en-GB" dirty="0" err="1" smtClean="0">
                <a:latin typeface="Calibri" pitchFamily="34" charset="0"/>
              </a:rPr>
              <a:t>forcings</a:t>
            </a:r>
            <a:r>
              <a:rPr lang="en-GB" dirty="0" smtClean="0">
                <a:latin typeface="Calibri" pitchFamily="34" charset="0"/>
              </a:rPr>
              <a:t> to variety of GCMs, ‘Ensemble’ runs with different initial conditions (thin lines)</a:t>
            </a:r>
            <a:endParaRPr lang="en-US" dirty="0"/>
          </a:p>
        </p:txBody>
      </p:sp>
      <p:pic>
        <p:nvPicPr>
          <p:cNvPr id="5" name="Picture 8"/>
          <p:cNvPicPr>
            <a:picLocks noChangeAspect="1" noChangeArrowheads="1"/>
          </p:cNvPicPr>
          <p:nvPr/>
        </p:nvPicPr>
        <p:blipFill>
          <a:blip r:embed="rId2" cstate="print"/>
          <a:srcRect/>
          <a:stretch>
            <a:fillRect/>
          </a:stretch>
        </p:blipFill>
        <p:spPr bwMode="auto">
          <a:xfrm>
            <a:off x="1905000" y="1600200"/>
            <a:ext cx="4878388" cy="3238500"/>
          </a:xfrm>
          <a:prstGeom prst="rect">
            <a:avLst/>
          </a:prstGeom>
          <a:noFill/>
          <a:ln w="9525">
            <a:noFill/>
            <a:miter lim="800000"/>
            <a:headEnd/>
            <a:tailEnd/>
          </a:ln>
        </p:spPr>
      </p:pic>
      <p:sp>
        <p:nvSpPr>
          <p:cNvPr id="6" name="Rectangle 5"/>
          <p:cNvSpPr/>
          <p:nvPr/>
        </p:nvSpPr>
        <p:spPr>
          <a:xfrm>
            <a:off x="6783388" y="1794933"/>
            <a:ext cx="1444819" cy="369332"/>
          </a:xfrm>
          <a:prstGeom prst="rect">
            <a:avLst/>
          </a:prstGeom>
        </p:spPr>
        <p:txBody>
          <a:bodyPr wrap="none">
            <a:spAutoFit/>
          </a:bodyPr>
          <a:lstStyle/>
          <a:p>
            <a:r>
              <a:rPr lang="en-US" b="1" dirty="0" smtClean="0">
                <a:latin typeface="Calibri" pitchFamily="34" charset="0"/>
                <a:ea typeface="ＭＳ Ｐゴシック" pitchFamily="34" charset="-128"/>
              </a:rPr>
              <a:t>Observations</a:t>
            </a:r>
            <a:endParaRPr lang="en-US" dirty="0"/>
          </a:p>
        </p:txBody>
      </p:sp>
      <p:sp>
        <p:nvSpPr>
          <p:cNvPr id="7" name="Rectangle 6"/>
          <p:cNvSpPr/>
          <p:nvPr/>
        </p:nvSpPr>
        <p:spPr>
          <a:xfrm>
            <a:off x="6783388" y="2731911"/>
            <a:ext cx="1660776" cy="369332"/>
          </a:xfrm>
          <a:prstGeom prst="rect">
            <a:avLst/>
          </a:prstGeom>
        </p:spPr>
        <p:txBody>
          <a:bodyPr wrap="none">
            <a:spAutoFit/>
          </a:bodyPr>
          <a:lstStyle/>
          <a:p>
            <a:r>
              <a:rPr lang="en-US" b="1" dirty="0" smtClean="0">
                <a:solidFill>
                  <a:schemeClr val="accent1">
                    <a:lumMod val="60000"/>
                    <a:lumOff val="40000"/>
                  </a:schemeClr>
                </a:solidFill>
                <a:latin typeface="Calibri" pitchFamily="34" charset="0"/>
                <a:ea typeface="ＭＳ Ｐゴシック" pitchFamily="34" charset="-128"/>
              </a:rPr>
              <a:t>Solar + volcanic</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3349371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ea typeface="ＭＳ Ｐゴシック" pitchFamily="34" charset="-128"/>
              </a:rPr>
              <a:t>20</a:t>
            </a:r>
            <a:r>
              <a:rPr lang="en-GB" baseline="30000" dirty="0" smtClean="0">
                <a:ea typeface="ＭＳ Ｐゴシック" pitchFamily="34" charset="-128"/>
              </a:rPr>
              <a:t>th</a:t>
            </a:r>
            <a:r>
              <a:rPr lang="en-GB" dirty="0" smtClean="0">
                <a:ea typeface="ＭＳ Ｐゴシック" pitchFamily="34" charset="-128"/>
              </a:rPr>
              <a:t> Century Climate: Model Simulations</a:t>
            </a:r>
            <a:endParaRPr lang="en-US" dirty="0"/>
          </a:p>
        </p:txBody>
      </p:sp>
      <p:sp>
        <p:nvSpPr>
          <p:cNvPr id="3" name="Content Placeholder 2"/>
          <p:cNvSpPr>
            <a:spLocks noGrp="1"/>
          </p:cNvSpPr>
          <p:nvPr>
            <p:ph idx="1"/>
          </p:nvPr>
        </p:nvSpPr>
        <p:spPr>
          <a:xfrm>
            <a:off x="549275" y="4820355"/>
            <a:ext cx="8042276" cy="1512711"/>
          </a:xfrm>
        </p:spPr>
        <p:txBody>
          <a:bodyPr>
            <a:normAutofit fontScale="85000" lnSpcReduction="20000"/>
          </a:bodyPr>
          <a:lstStyle/>
          <a:p>
            <a:pPr marL="342900" indent="-342900">
              <a:spcBef>
                <a:spcPct val="20000"/>
              </a:spcBef>
            </a:pPr>
            <a:r>
              <a:rPr lang="en-GB" b="1" dirty="0" smtClean="0">
                <a:latin typeface="Calibri" pitchFamily="34" charset="0"/>
              </a:rPr>
              <a:t>Experiment 2:</a:t>
            </a:r>
            <a:r>
              <a:rPr lang="en-GB" dirty="0" smtClean="0">
                <a:latin typeface="Calibri" pitchFamily="34" charset="0"/>
              </a:rPr>
              <a:t> Now apply anthropogenic forcing + natural</a:t>
            </a:r>
          </a:p>
          <a:p>
            <a:pPr marL="679450" lvl="1" indent="-342900">
              <a:spcBef>
                <a:spcPct val="20000"/>
              </a:spcBef>
              <a:buFontTx/>
              <a:buChar char="•"/>
            </a:pPr>
            <a:r>
              <a:rPr lang="en-GB" i="1" dirty="0" smtClean="0">
                <a:latin typeface="Calibri" pitchFamily="34" charset="0"/>
              </a:rPr>
              <a:t>Without</a:t>
            </a:r>
            <a:r>
              <a:rPr lang="en-GB" dirty="0" smtClean="0">
                <a:latin typeface="Calibri" pitchFamily="34" charset="0"/>
              </a:rPr>
              <a:t> anthropogenic forcing it is </a:t>
            </a:r>
            <a:r>
              <a:rPr lang="en-GB" b="1" i="1" dirty="0" smtClean="0">
                <a:latin typeface="Calibri" pitchFamily="34" charset="0"/>
              </a:rPr>
              <a:t>very difficult</a:t>
            </a:r>
            <a:r>
              <a:rPr lang="en-GB" dirty="0" smtClean="0">
                <a:latin typeface="Calibri" pitchFamily="34" charset="0"/>
              </a:rPr>
              <a:t> to explain global surface temperature record over the past 100 years</a:t>
            </a:r>
            <a:endParaRPr lang="en-GB" dirty="0">
              <a:latin typeface="Calibri" pitchFamily="34" charset="0"/>
            </a:endParaRPr>
          </a:p>
        </p:txBody>
      </p:sp>
      <p:sp>
        <p:nvSpPr>
          <p:cNvPr id="6" name="Rectangle 5"/>
          <p:cNvSpPr/>
          <p:nvPr/>
        </p:nvSpPr>
        <p:spPr>
          <a:xfrm>
            <a:off x="6783388" y="1794933"/>
            <a:ext cx="1444819" cy="369332"/>
          </a:xfrm>
          <a:prstGeom prst="rect">
            <a:avLst/>
          </a:prstGeom>
        </p:spPr>
        <p:txBody>
          <a:bodyPr wrap="none">
            <a:spAutoFit/>
          </a:bodyPr>
          <a:lstStyle/>
          <a:p>
            <a:r>
              <a:rPr lang="en-US" b="1" dirty="0" smtClean="0">
                <a:latin typeface="Calibri" pitchFamily="34" charset="0"/>
                <a:ea typeface="ＭＳ Ｐゴシック" pitchFamily="34" charset="-128"/>
              </a:rPr>
              <a:t>Observations</a:t>
            </a:r>
            <a:endParaRPr lang="en-US" dirty="0"/>
          </a:p>
        </p:txBody>
      </p:sp>
      <p:sp>
        <p:nvSpPr>
          <p:cNvPr id="7" name="Rectangle 6"/>
          <p:cNvSpPr/>
          <p:nvPr/>
        </p:nvSpPr>
        <p:spPr>
          <a:xfrm>
            <a:off x="6783388" y="2731911"/>
            <a:ext cx="1178849" cy="369332"/>
          </a:xfrm>
          <a:prstGeom prst="rect">
            <a:avLst/>
          </a:prstGeom>
        </p:spPr>
        <p:txBody>
          <a:bodyPr wrap="none">
            <a:spAutoFit/>
          </a:bodyPr>
          <a:lstStyle/>
          <a:p>
            <a:pPr>
              <a:spcBef>
                <a:spcPct val="50000"/>
              </a:spcBef>
            </a:pPr>
            <a:r>
              <a:rPr lang="en-US" b="1" dirty="0" smtClean="0">
                <a:solidFill>
                  <a:schemeClr val="accent3"/>
                </a:solidFill>
                <a:latin typeface="Calibri" pitchFamily="34" charset="0"/>
                <a:ea typeface="ＭＳ Ｐゴシック" pitchFamily="34" charset="-128"/>
              </a:rPr>
              <a:t>All Forcing</a:t>
            </a:r>
            <a:endParaRPr lang="en-US" b="1" dirty="0">
              <a:solidFill>
                <a:schemeClr val="accent3"/>
              </a:solidFill>
              <a:latin typeface="Calibri" pitchFamily="34" charset="0"/>
              <a:ea typeface="ＭＳ Ｐゴシック" pitchFamily="34" charset="-128"/>
            </a:endParaRPr>
          </a:p>
        </p:txBody>
      </p:sp>
      <p:pic>
        <p:nvPicPr>
          <p:cNvPr id="8" name="Picture 7"/>
          <p:cNvPicPr>
            <a:picLocks noChangeAspect="1" noChangeArrowheads="1"/>
          </p:cNvPicPr>
          <p:nvPr/>
        </p:nvPicPr>
        <p:blipFill>
          <a:blip r:embed="rId2" cstate="print"/>
          <a:srcRect/>
          <a:stretch>
            <a:fillRect/>
          </a:stretch>
        </p:blipFill>
        <p:spPr bwMode="auto">
          <a:xfrm>
            <a:off x="1925638" y="1471674"/>
            <a:ext cx="4857750" cy="3259138"/>
          </a:xfrm>
          <a:prstGeom prst="rect">
            <a:avLst/>
          </a:prstGeom>
          <a:noFill/>
          <a:ln w="9525">
            <a:noFill/>
            <a:miter lim="800000"/>
            <a:headEnd/>
            <a:tailEnd/>
          </a:ln>
        </p:spPr>
      </p:pic>
    </p:spTree>
    <p:extLst>
      <p:ext uri="{BB962C8B-B14F-4D97-AF65-F5344CB8AC3E}">
        <p14:creationId xmlns:p14="http://schemas.microsoft.com/office/powerpoint/2010/main" val="1282044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dirty="0">
                <a:latin typeface="Calibri" charset="0"/>
                <a:ea typeface="ＭＳ Ｐゴシック" charset="0"/>
                <a:cs typeface="ＭＳ Ｐゴシック" charset="0"/>
              </a:rPr>
              <a:t>Predicting Future Climate</a:t>
            </a:r>
          </a:p>
        </p:txBody>
      </p:sp>
      <p:sp>
        <p:nvSpPr>
          <p:cNvPr id="106499" name="Rectangle 3"/>
          <p:cNvSpPr>
            <a:spLocks noGrp="1" noChangeArrowheads="1"/>
          </p:cNvSpPr>
          <p:nvPr>
            <p:ph idx="1"/>
          </p:nvPr>
        </p:nvSpPr>
        <p:spPr>
          <a:xfrm>
            <a:off x="914400" y="1600200"/>
            <a:ext cx="7769225" cy="4189413"/>
          </a:xfrm>
        </p:spPr>
        <p:txBody>
          <a:bodyPr rtlCol="0">
            <a:normAutofit fontScale="92500" lnSpcReduction="10000"/>
          </a:bodyPr>
          <a:lstStyle/>
          <a:p>
            <a:pPr eaLnBrk="1" fontAlgn="auto" hangingPunct="1">
              <a:spcAft>
                <a:spcPts val="0"/>
              </a:spcAft>
              <a:buFont typeface="Arial"/>
              <a:buChar char="•"/>
              <a:defRPr/>
            </a:pPr>
            <a:r>
              <a:rPr lang="en-US" sz="3100" b="1" dirty="0">
                <a:ea typeface="+mn-ea"/>
                <a:cs typeface="+mn-cs"/>
              </a:rPr>
              <a:t>Solar irradiance and volcanic aerosols</a:t>
            </a:r>
          </a:p>
          <a:p>
            <a:pPr lvl="1" eaLnBrk="1" fontAlgn="auto" hangingPunct="1">
              <a:spcAft>
                <a:spcPts val="0"/>
              </a:spcAft>
              <a:buFont typeface="Arial"/>
              <a:buChar char="–"/>
              <a:defRPr/>
            </a:pPr>
            <a:r>
              <a:rPr lang="en-US" sz="2600" dirty="0">
                <a:ea typeface="+mn-ea"/>
              </a:rPr>
              <a:t>Have not played dominant role in long term climate changes in past 150 years</a:t>
            </a:r>
          </a:p>
          <a:p>
            <a:pPr lvl="1" eaLnBrk="1" fontAlgn="auto" hangingPunct="1">
              <a:spcAft>
                <a:spcPts val="0"/>
              </a:spcAft>
              <a:buFont typeface="Arial"/>
              <a:buChar char="–"/>
              <a:defRPr/>
            </a:pPr>
            <a:r>
              <a:rPr lang="en-US" sz="2600" i="1" dirty="0">
                <a:ea typeface="+mn-ea"/>
              </a:rPr>
              <a:t>Hence these are ignored in climate change runs</a:t>
            </a:r>
          </a:p>
          <a:p>
            <a:pPr eaLnBrk="1" fontAlgn="auto" hangingPunct="1">
              <a:spcAft>
                <a:spcPts val="0"/>
              </a:spcAft>
              <a:buFont typeface="Arial"/>
              <a:buChar char="•"/>
              <a:defRPr/>
            </a:pPr>
            <a:r>
              <a:rPr lang="en-US" sz="3100" b="1" dirty="0">
                <a:ea typeface="+mn-ea"/>
                <a:cs typeface="+mn-cs"/>
              </a:rPr>
              <a:t>Greenhouse gas and aerosol emissions</a:t>
            </a:r>
          </a:p>
          <a:p>
            <a:pPr lvl="1" eaLnBrk="1" fontAlgn="auto" hangingPunct="1">
              <a:spcAft>
                <a:spcPts val="0"/>
              </a:spcAft>
              <a:buFont typeface="Arial"/>
              <a:buChar char="–"/>
              <a:defRPr/>
            </a:pPr>
            <a:r>
              <a:rPr lang="en-US" sz="2600" dirty="0">
                <a:ea typeface="+mn-ea"/>
              </a:rPr>
              <a:t>Future socioeconomic and energy policies provide us with idea of future emissions</a:t>
            </a:r>
          </a:p>
          <a:p>
            <a:pPr lvl="1" eaLnBrk="1" fontAlgn="auto" hangingPunct="1">
              <a:spcAft>
                <a:spcPts val="0"/>
              </a:spcAft>
              <a:buFont typeface="Arial"/>
              <a:buChar char="–"/>
              <a:defRPr/>
            </a:pPr>
            <a:r>
              <a:rPr lang="en-US" sz="2600" dirty="0">
                <a:ea typeface="+mn-ea"/>
              </a:rPr>
              <a:t>Since changes have been </a:t>
            </a:r>
            <a:r>
              <a:rPr lang="en-US" sz="2600" i="1" dirty="0">
                <a:ea typeface="+mn-ea"/>
              </a:rPr>
              <a:t>attributed</a:t>
            </a:r>
            <a:r>
              <a:rPr lang="en-US" sz="2600" dirty="0">
                <a:ea typeface="+mn-ea"/>
              </a:rPr>
              <a:t> to increases in atmospheric concentrations, then future climate change hinges on predicting their concentrations</a:t>
            </a:r>
          </a:p>
        </p:txBody>
      </p:sp>
    </p:spTree>
    <p:custDataLst>
      <p:tags r:id="rId1"/>
    </p:custDataLst>
    <p:extLst>
      <p:ext uri="{BB962C8B-B14F-4D97-AF65-F5344CB8AC3E}">
        <p14:creationId xmlns:p14="http://schemas.microsoft.com/office/powerpoint/2010/main" val="21286772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4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64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64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64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64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64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bldLvl="2"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914400" y="0"/>
            <a:ext cx="8001000" cy="990600"/>
          </a:xfrm>
        </p:spPr>
        <p:txBody>
          <a:bodyPr rtlCol="0">
            <a:normAutofit fontScale="90000"/>
          </a:bodyPr>
          <a:lstStyle/>
          <a:p>
            <a:pPr eaLnBrk="1" fontAlgn="auto" hangingPunct="1">
              <a:spcAft>
                <a:spcPts val="0"/>
              </a:spcAft>
              <a:defRPr/>
            </a:pPr>
            <a:r>
              <a:rPr lang="en-GB" sz="3200" dirty="0">
                <a:ea typeface="+mj-ea"/>
                <a:cs typeface="+mj-cs"/>
              </a:rPr>
              <a:t>Land areas are projected to warm more than the oceans with the greatest warming at high latitudes</a:t>
            </a:r>
          </a:p>
        </p:txBody>
      </p:sp>
      <p:pic>
        <p:nvPicPr>
          <p:cNvPr id="727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0668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Text Box 4"/>
          <p:cNvSpPr txBox="1">
            <a:spLocks noChangeArrowheads="1"/>
          </p:cNvSpPr>
          <p:nvPr/>
        </p:nvSpPr>
        <p:spPr bwMode="auto">
          <a:xfrm>
            <a:off x="0" y="5943600"/>
            <a:ext cx="9144000" cy="769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GB" sz="2200" b="1">
                <a:latin typeface="Calibri" charset="0"/>
              </a:rPr>
              <a:t>Annual mean temperature change, 2071 to 2100 relative to 1990:  		Global Average in 2085  = 3.1</a:t>
            </a:r>
            <a:r>
              <a:rPr lang="en-GB" sz="2200" b="1" baseline="30000">
                <a:latin typeface="Calibri" charset="0"/>
              </a:rPr>
              <a:t>o</a:t>
            </a:r>
            <a:r>
              <a:rPr lang="en-GB" sz="2200" b="1">
                <a:latin typeface="Calibri" charset="0"/>
              </a:rPr>
              <a:t>C</a:t>
            </a:r>
            <a:endParaRPr lang="en-US" sz="2200">
              <a:latin typeface="Calibri" charset="0"/>
            </a:endParaRPr>
          </a:p>
        </p:txBody>
      </p:sp>
    </p:spTree>
    <p:custDataLst>
      <p:tags r:id="rId1"/>
    </p:custDataLst>
    <p:extLst>
      <p:ext uri="{BB962C8B-B14F-4D97-AF65-F5344CB8AC3E}">
        <p14:creationId xmlns:p14="http://schemas.microsoft.com/office/powerpoint/2010/main" val="40144151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9618"/>
                                        </p:tgtEl>
                                        <p:attrNameLst>
                                          <p:attrName>style.visibility</p:attrName>
                                        </p:attrNameLst>
                                      </p:cBhvr>
                                      <p:to>
                                        <p:strVal val="visible"/>
                                      </p:to>
                                    </p:set>
                                    <p:anim calcmode="lin" valueType="num">
                                      <p:cBhvr additive="base">
                                        <p:cTn id="7" dur="500" fill="hold"/>
                                        <p:tgtEl>
                                          <p:spTgt spid="239618"/>
                                        </p:tgtEl>
                                        <p:attrNameLst>
                                          <p:attrName>ppt_x</p:attrName>
                                        </p:attrNameLst>
                                      </p:cBhvr>
                                      <p:tavLst>
                                        <p:tav tm="0">
                                          <p:val>
                                            <p:strVal val="0-#ppt_w/2"/>
                                          </p:val>
                                        </p:tav>
                                        <p:tav tm="100000">
                                          <p:val>
                                            <p:strVal val="#ppt_x"/>
                                          </p:val>
                                        </p:tav>
                                      </p:tavLst>
                                    </p:anim>
                                    <p:anim calcmode="lin" valueType="num">
                                      <p:cBhvr additive="base">
                                        <p:cTn id="8" dur="500" fill="hold"/>
                                        <p:tgtEl>
                                          <p:spTgt spid="2396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8"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a:srcRect/>
          <a:stretch>
            <a:fillRect/>
          </a:stretch>
        </p:blipFill>
        <p:spPr bwMode="auto">
          <a:xfrm>
            <a:off x="827259" y="267408"/>
            <a:ext cx="7732748" cy="5701678"/>
          </a:xfrm>
          <a:prstGeom prst="rect">
            <a:avLst/>
          </a:prstGeom>
          <a:noFill/>
          <a:ln w="12700">
            <a:noFill/>
            <a:miter lim="800000"/>
            <a:headEnd type="none" w="sm" len="sm"/>
            <a:tailEnd type="none" w="sm" len="sm"/>
          </a:ln>
        </p:spPr>
      </p:pic>
    </p:spTree>
    <p:extLst>
      <p:ext uri="{BB962C8B-B14F-4D97-AF65-F5344CB8AC3E}">
        <p14:creationId xmlns:p14="http://schemas.microsoft.com/office/powerpoint/2010/main" val="13267193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709613" y="685800"/>
            <a:ext cx="8434387" cy="414338"/>
          </a:xfrm>
        </p:spPr>
        <p:txBody>
          <a:bodyPr rtlCol="0">
            <a:normAutofit fontScale="90000"/>
          </a:bodyPr>
          <a:lstStyle/>
          <a:p>
            <a:pPr eaLnBrk="1" fontAlgn="auto" hangingPunct="1">
              <a:spcAft>
                <a:spcPts val="0"/>
              </a:spcAft>
              <a:defRPr/>
            </a:pPr>
            <a:r>
              <a:rPr lang="en-GB">
                <a:ea typeface="+mj-ea"/>
                <a:cs typeface="+mj-cs"/>
              </a:rPr>
              <a:t>Spatial differences in temperature projections</a:t>
            </a:r>
          </a:p>
        </p:txBody>
      </p:sp>
      <p:sp>
        <p:nvSpPr>
          <p:cNvPr id="242691" name="Rectangle 3"/>
          <p:cNvSpPr>
            <a:spLocks noGrp="1" noChangeArrowheads="1"/>
          </p:cNvSpPr>
          <p:nvPr>
            <p:ph idx="1"/>
          </p:nvPr>
        </p:nvSpPr>
        <p:spPr>
          <a:xfrm>
            <a:off x="914400" y="1524000"/>
            <a:ext cx="7823200" cy="4146550"/>
          </a:xfrm>
        </p:spPr>
        <p:txBody>
          <a:bodyPr/>
          <a:lstStyle/>
          <a:p>
            <a:pPr eaLnBrk="1" hangingPunct="1">
              <a:lnSpc>
                <a:spcPct val="115000"/>
              </a:lnSpc>
            </a:pPr>
            <a:r>
              <a:rPr lang="en-GB" sz="2900">
                <a:latin typeface="Calibri" charset="0"/>
                <a:ea typeface="ＭＳ Ｐゴシック" charset="0"/>
                <a:cs typeface="ＭＳ Ｐゴシック" charset="0"/>
              </a:rPr>
              <a:t>Regionally, largest temperature increases</a:t>
            </a:r>
          </a:p>
          <a:p>
            <a:pPr lvl="1" eaLnBrk="1" hangingPunct="1">
              <a:lnSpc>
                <a:spcPct val="115000"/>
              </a:lnSpc>
            </a:pPr>
            <a:r>
              <a:rPr lang="en-GB" b="1">
                <a:latin typeface="Calibri" charset="0"/>
                <a:ea typeface="ＭＳ Ｐゴシック" charset="0"/>
              </a:rPr>
              <a:t>Over land areas</a:t>
            </a:r>
          </a:p>
          <a:p>
            <a:pPr lvl="2" eaLnBrk="1" hangingPunct="1">
              <a:lnSpc>
                <a:spcPct val="115000"/>
              </a:lnSpc>
            </a:pPr>
            <a:r>
              <a:rPr lang="en-GB">
                <a:latin typeface="Calibri" charset="0"/>
                <a:ea typeface="ＭＳ Ｐゴシック" charset="0"/>
              </a:rPr>
              <a:t>Warming largest in locations tending toward aridity</a:t>
            </a:r>
          </a:p>
          <a:p>
            <a:pPr lvl="1" eaLnBrk="1" hangingPunct="1">
              <a:lnSpc>
                <a:spcPct val="115000"/>
              </a:lnSpc>
            </a:pPr>
            <a:r>
              <a:rPr lang="en-GB" b="1">
                <a:latin typeface="Calibri" charset="0"/>
                <a:ea typeface="ＭＳ Ｐゴシック" charset="0"/>
              </a:rPr>
              <a:t>At high latitudes</a:t>
            </a:r>
          </a:p>
          <a:p>
            <a:pPr lvl="2" eaLnBrk="1" hangingPunct="1">
              <a:lnSpc>
                <a:spcPct val="90000"/>
              </a:lnSpc>
            </a:pPr>
            <a:r>
              <a:rPr lang="en-GB">
                <a:latin typeface="Calibri" charset="0"/>
                <a:ea typeface="ＭＳ Ｐゴシック" charset="0"/>
              </a:rPr>
              <a:t>Amplified due to snow-albedo feedback</a:t>
            </a:r>
          </a:p>
          <a:p>
            <a:pPr eaLnBrk="1" hangingPunct="1">
              <a:lnSpc>
                <a:spcPct val="115000"/>
              </a:lnSpc>
            </a:pPr>
            <a:r>
              <a:rPr lang="en-GB">
                <a:latin typeface="Calibri" charset="0"/>
                <a:ea typeface="ＭＳ Ｐゴシック" charset="0"/>
                <a:cs typeface="ＭＳ Ｐゴシック" charset="0"/>
              </a:rPr>
              <a:t>Hollywood Science</a:t>
            </a:r>
          </a:p>
          <a:p>
            <a:pPr lvl="1" eaLnBrk="1" hangingPunct="1">
              <a:lnSpc>
                <a:spcPct val="115000"/>
              </a:lnSpc>
            </a:pPr>
            <a:r>
              <a:rPr lang="en-GB" sz="2200">
                <a:latin typeface="Calibri" charset="0"/>
                <a:ea typeface="ＭＳ Ｐゴシック" charset="0"/>
              </a:rPr>
              <a:t>some models indicate cooling over N. Atlantic (Day After Tomorrow…) </a:t>
            </a:r>
          </a:p>
        </p:txBody>
      </p:sp>
    </p:spTree>
    <p:custDataLst>
      <p:tags r:id="rId1"/>
    </p:custDataLst>
    <p:extLst>
      <p:ext uri="{BB962C8B-B14F-4D97-AF65-F5344CB8AC3E}">
        <p14:creationId xmlns:p14="http://schemas.microsoft.com/office/powerpoint/2010/main" val="4074867558"/>
      </p:ext>
    </p:extLst>
  </p:cSld>
  <p:clrMapOvr>
    <a:masterClrMapping/>
  </p:clrMapOvr>
  <p:transition xmlns:p14="http://schemas.microsoft.com/office/powerpoint/2010/main" advClick="0">
    <p:cover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anim calcmode="lin" valueType="num">
                                      <p:cBhvr additive="base">
                                        <p:cTn id="7" dur="500" fill="hold"/>
                                        <p:tgtEl>
                                          <p:spTgt spid="2426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269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2691">
                                            <p:txEl>
                                              <p:pRg st="1" end="1"/>
                                            </p:txEl>
                                          </p:spTgt>
                                        </p:tgtEl>
                                        <p:attrNameLst>
                                          <p:attrName>style.visibility</p:attrName>
                                        </p:attrNameLst>
                                      </p:cBhvr>
                                      <p:to>
                                        <p:strVal val="visible"/>
                                      </p:to>
                                    </p:set>
                                    <p:anim calcmode="lin" valueType="num">
                                      <p:cBhvr additive="base">
                                        <p:cTn id="11" dur="500" fill="hold"/>
                                        <p:tgtEl>
                                          <p:spTgt spid="24269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4269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42691">
                                            <p:txEl>
                                              <p:pRg st="2" end="2"/>
                                            </p:txEl>
                                          </p:spTgt>
                                        </p:tgtEl>
                                        <p:attrNameLst>
                                          <p:attrName>style.visibility</p:attrName>
                                        </p:attrNameLst>
                                      </p:cBhvr>
                                      <p:to>
                                        <p:strVal val="visible"/>
                                      </p:to>
                                    </p:set>
                                    <p:anim calcmode="lin" valueType="num">
                                      <p:cBhvr additive="base">
                                        <p:cTn id="15" dur="500" fill="hold"/>
                                        <p:tgtEl>
                                          <p:spTgt spid="24269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42691">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42691">
                                            <p:txEl>
                                              <p:pRg st="3" end="3"/>
                                            </p:txEl>
                                          </p:spTgt>
                                        </p:tgtEl>
                                        <p:attrNameLst>
                                          <p:attrName>style.visibility</p:attrName>
                                        </p:attrNameLst>
                                      </p:cBhvr>
                                      <p:to>
                                        <p:strVal val="visible"/>
                                      </p:to>
                                    </p:set>
                                    <p:anim calcmode="lin" valueType="num">
                                      <p:cBhvr additive="base">
                                        <p:cTn id="19" dur="500" fill="hold"/>
                                        <p:tgtEl>
                                          <p:spTgt spid="24269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2691">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42691">
                                            <p:txEl>
                                              <p:pRg st="4" end="4"/>
                                            </p:txEl>
                                          </p:spTgt>
                                        </p:tgtEl>
                                        <p:attrNameLst>
                                          <p:attrName>style.visibility</p:attrName>
                                        </p:attrNameLst>
                                      </p:cBhvr>
                                      <p:to>
                                        <p:strVal val="visible"/>
                                      </p:to>
                                    </p:set>
                                    <p:anim calcmode="lin" valueType="num">
                                      <p:cBhvr additive="base">
                                        <p:cTn id="23" dur="500" fill="hold"/>
                                        <p:tgtEl>
                                          <p:spTgt spid="242691">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4269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42691">
                                            <p:txEl>
                                              <p:pRg st="5" end="5"/>
                                            </p:txEl>
                                          </p:spTgt>
                                        </p:tgtEl>
                                        <p:attrNameLst>
                                          <p:attrName>style.visibility</p:attrName>
                                        </p:attrNameLst>
                                      </p:cBhvr>
                                      <p:to>
                                        <p:strVal val="visible"/>
                                      </p:to>
                                    </p:set>
                                    <p:anim calcmode="lin" valueType="num">
                                      <p:cBhvr additive="base">
                                        <p:cTn id="29" dur="500" fill="hold"/>
                                        <p:tgtEl>
                                          <p:spTgt spid="242691">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42691">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42691">
                                            <p:txEl>
                                              <p:pRg st="6" end="6"/>
                                            </p:txEl>
                                          </p:spTgt>
                                        </p:tgtEl>
                                        <p:attrNameLst>
                                          <p:attrName>style.visibility</p:attrName>
                                        </p:attrNameLst>
                                      </p:cBhvr>
                                      <p:to>
                                        <p:strVal val="visible"/>
                                      </p:to>
                                    </p:set>
                                    <p:anim calcmode="lin" valueType="num">
                                      <p:cBhvr additive="base">
                                        <p:cTn id="33" dur="500" fill="hold"/>
                                        <p:tgtEl>
                                          <p:spTgt spid="242691">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4269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Precipitation</a:t>
            </a:r>
          </a:p>
        </p:txBody>
      </p:sp>
      <p:sp>
        <p:nvSpPr>
          <p:cNvPr id="256003" name="Rectangle 3"/>
          <p:cNvSpPr>
            <a:spLocks noGrp="1" noChangeArrowheads="1"/>
          </p:cNvSpPr>
          <p:nvPr>
            <p:ph idx="1"/>
          </p:nvPr>
        </p:nvSpPr>
        <p:spPr/>
        <p:txBody>
          <a:bodyPr rtlCol="0">
            <a:normAutofit fontScale="92500" lnSpcReduction="20000"/>
          </a:bodyPr>
          <a:lstStyle/>
          <a:p>
            <a:pPr marL="609600" indent="-609600" eaLnBrk="1" fontAlgn="auto" hangingPunct="1">
              <a:spcAft>
                <a:spcPts val="0"/>
              </a:spcAft>
              <a:buFontTx/>
              <a:buNone/>
              <a:defRPr/>
            </a:pPr>
            <a:r>
              <a:rPr lang="en-US" sz="3100" u="sng">
                <a:ea typeface="+mn-ea"/>
                <a:cs typeface="+mn-cs"/>
              </a:rPr>
              <a:t>Observations</a:t>
            </a:r>
          </a:p>
          <a:p>
            <a:pPr marL="609600" indent="-609600" eaLnBrk="1" fontAlgn="auto" hangingPunct="1">
              <a:spcAft>
                <a:spcPts val="0"/>
              </a:spcAft>
              <a:buFont typeface="Arial"/>
              <a:buChar char="•"/>
              <a:defRPr/>
            </a:pPr>
            <a:r>
              <a:rPr lang="en-US" sz="3100">
                <a:ea typeface="+mn-ea"/>
                <a:cs typeface="+mn-cs"/>
              </a:rPr>
              <a:t>General increases over past century ~ %1</a:t>
            </a:r>
          </a:p>
          <a:p>
            <a:pPr marL="609600" indent="-609600" eaLnBrk="1" fontAlgn="auto" hangingPunct="1">
              <a:spcAft>
                <a:spcPts val="0"/>
              </a:spcAft>
              <a:buFont typeface="Arial"/>
              <a:buChar char="•"/>
              <a:defRPr/>
            </a:pPr>
            <a:r>
              <a:rPr lang="en-US" sz="3100">
                <a:ea typeface="+mn-ea"/>
                <a:cs typeface="+mn-cs"/>
              </a:rPr>
              <a:t>Regionally largest at high latitudes (5-20%)</a:t>
            </a:r>
          </a:p>
          <a:p>
            <a:pPr marL="609600" indent="-609600" eaLnBrk="1" fontAlgn="auto" hangingPunct="1">
              <a:spcAft>
                <a:spcPts val="0"/>
              </a:spcAft>
              <a:buFont typeface="Arial"/>
              <a:buChar char="•"/>
              <a:defRPr/>
            </a:pPr>
            <a:r>
              <a:rPr lang="en-US" sz="3100">
                <a:ea typeface="+mn-ea"/>
                <a:cs typeface="+mn-cs"/>
              </a:rPr>
              <a:t>Decreases in Subtropical areas</a:t>
            </a:r>
          </a:p>
          <a:p>
            <a:pPr marL="609600" indent="-609600" eaLnBrk="1" fontAlgn="auto" hangingPunct="1">
              <a:spcAft>
                <a:spcPts val="0"/>
              </a:spcAft>
              <a:buFont typeface="Arial"/>
              <a:buChar char="•"/>
              <a:defRPr/>
            </a:pPr>
            <a:endParaRPr lang="en-US" sz="3100">
              <a:ea typeface="+mn-ea"/>
              <a:cs typeface="+mn-cs"/>
            </a:endParaRPr>
          </a:p>
          <a:p>
            <a:pPr marL="609600" indent="-609600" eaLnBrk="1" fontAlgn="auto" hangingPunct="1">
              <a:spcAft>
                <a:spcPts val="0"/>
              </a:spcAft>
              <a:buFontTx/>
              <a:buNone/>
              <a:defRPr/>
            </a:pPr>
            <a:r>
              <a:rPr lang="en-US" sz="3100" u="sng">
                <a:ea typeface="+mn-ea"/>
                <a:cs typeface="+mn-cs"/>
              </a:rPr>
              <a:t>Physical mechanisms</a:t>
            </a:r>
          </a:p>
          <a:p>
            <a:pPr marL="609600" indent="-609600" eaLnBrk="1" fontAlgn="auto" hangingPunct="1">
              <a:spcAft>
                <a:spcPts val="0"/>
              </a:spcAft>
              <a:buFontTx/>
              <a:buAutoNum type="arabicParenBoth"/>
              <a:defRPr/>
            </a:pPr>
            <a:r>
              <a:rPr lang="en-US" sz="3100">
                <a:ea typeface="+mn-ea"/>
                <a:cs typeface="+mn-cs"/>
              </a:rPr>
              <a:t>warmer temperatures increase evaporation: more vigorous hydrologic cycle</a:t>
            </a:r>
          </a:p>
          <a:p>
            <a:pPr marL="609600" indent="-609600" eaLnBrk="1" fontAlgn="auto" hangingPunct="1">
              <a:spcAft>
                <a:spcPts val="0"/>
              </a:spcAft>
              <a:buFontTx/>
              <a:buAutoNum type="arabicParenBoth"/>
              <a:defRPr/>
            </a:pPr>
            <a:r>
              <a:rPr lang="en-US" sz="3100">
                <a:ea typeface="+mn-ea"/>
                <a:cs typeface="+mn-cs"/>
              </a:rPr>
              <a:t>Warmer atmosphere holds more water vapor: more intense precipitation </a:t>
            </a:r>
          </a:p>
        </p:txBody>
      </p:sp>
    </p:spTree>
    <p:extLst>
      <p:ext uri="{BB962C8B-B14F-4D97-AF65-F5344CB8AC3E}">
        <p14:creationId xmlns:p14="http://schemas.microsoft.com/office/powerpoint/2010/main" val="2925674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0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0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0098" name="Rectangle 2"/>
          <p:cNvSpPr>
            <a:spLocks noGrp="1" noChangeArrowheads="1"/>
          </p:cNvSpPr>
          <p:nvPr>
            <p:ph type="title" idx="4294967295"/>
          </p:nvPr>
        </p:nvSpPr>
        <p:spPr>
          <a:xfrm>
            <a:off x="762000" y="0"/>
            <a:ext cx="7696200" cy="1143000"/>
          </a:xfrm>
        </p:spPr>
        <p:txBody>
          <a:bodyPr rtlCol="0">
            <a:normAutofit fontScale="90000"/>
          </a:bodyPr>
          <a:lstStyle/>
          <a:p>
            <a:pPr eaLnBrk="1" fontAlgn="auto" hangingPunct="1">
              <a:spcAft>
                <a:spcPts val="0"/>
              </a:spcAft>
              <a:defRPr/>
            </a:pPr>
            <a:r>
              <a:rPr lang="en-GB" sz="3200" dirty="0">
                <a:ea typeface="+mj-ea"/>
                <a:cs typeface="+mj-cs"/>
              </a:rPr>
              <a:t>Some areas are projected to become wetter, others drier with an overall increase projected</a:t>
            </a:r>
          </a:p>
        </p:txBody>
      </p:sp>
      <p:pic>
        <p:nvPicPr>
          <p:cNvPr id="135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066800"/>
            <a:ext cx="853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2" name="Text Box 4"/>
          <p:cNvSpPr txBox="1">
            <a:spLocks noChangeArrowheads="1"/>
          </p:cNvSpPr>
          <p:nvPr/>
        </p:nvSpPr>
        <p:spPr bwMode="auto">
          <a:xfrm>
            <a:off x="0" y="5791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GB" b="1">
                <a:latin typeface="Calibri" charset="0"/>
              </a:rPr>
              <a:t>Annual mean precipitation change:  2071 to 2100 Relative to 1990</a:t>
            </a:r>
            <a:endParaRPr lang="en-US" b="1">
              <a:latin typeface="Calibri" charset="0"/>
            </a:endParaRPr>
          </a:p>
        </p:txBody>
      </p:sp>
      <p:sp>
        <p:nvSpPr>
          <p:cNvPr id="135173" name="Rectangle 5"/>
          <p:cNvSpPr>
            <a:spLocks noChangeArrowheads="1"/>
          </p:cNvSpPr>
          <p:nvPr/>
        </p:nvSpPr>
        <p:spPr bwMode="auto">
          <a:xfrm>
            <a:off x="2133600" y="2362200"/>
            <a:ext cx="381000" cy="228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endParaRPr>
          </a:p>
        </p:txBody>
      </p:sp>
      <p:sp>
        <p:nvSpPr>
          <p:cNvPr id="135174" name="Rectangle 5"/>
          <p:cNvSpPr>
            <a:spLocks noChangeArrowheads="1"/>
          </p:cNvSpPr>
          <p:nvPr/>
        </p:nvSpPr>
        <p:spPr bwMode="auto">
          <a:xfrm>
            <a:off x="4419600" y="2209800"/>
            <a:ext cx="1600200" cy="4572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endParaRPr>
          </a:p>
        </p:txBody>
      </p:sp>
      <p:sp>
        <p:nvSpPr>
          <p:cNvPr id="135175" name="Rectangle 5"/>
          <p:cNvSpPr>
            <a:spLocks noChangeArrowheads="1"/>
          </p:cNvSpPr>
          <p:nvPr/>
        </p:nvSpPr>
        <p:spPr bwMode="auto">
          <a:xfrm>
            <a:off x="6248400" y="3505200"/>
            <a:ext cx="1600200" cy="4572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endParaRPr>
          </a:p>
        </p:txBody>
      </p:sp>
      <p:sp>
        <p:nvSpPr>
          <p:cNvPr id="135176" name="Rectangle 8"/>
          <p:cNvSpPr>
            <a:spLocks noChangeArrowheads="1"/>
          </p:cNvSpPr>
          <p:nvPr/>
        </p:nvSpPr>
        <p:spPr bwMode="auto">
          <a:xfrm>
            <a:off x="914400" y="1447800"/>
            <a:ext cx="7620000" cy="762000"/>
          </a:xfrm>
          <a:prstGeom prst="rect">
            <a:avLst/>
          </a:prstGeom>
          <a:noFill/>
          <a:ln w="5080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5177" name="Rectangle 9"/>
          <p:cNvSpPr>
            <a:spLocks noChangeArrowheads="1"/>
          </p:cNvSpPr>
          <p:nvPr/>
        </p:nvSpPr>
        <p:spPr bwMode="auto">
          <a:xfrm>
            <a:off x="914400" y="4648200"/>
            <a:ext cx="7620000" cy="381000"/>
          </a:xfrm>
          <a:prstGeom prst="rect">
            <a:avLst/>
          </a:prstGeom>
          <a:noFill/>
          <a:ln w="5080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ustDataLst>
      <p:tags r:id="rId1"/>
    </p:custDataLst>
    <p:extLst>
      <p:ext uri="{BB962C8B-B14F-4D97-AF65-F5344CB8AC3E}">
        <p14:creationId xmlns:p14="http://schemas.microsoft.com/office/powerpoint/2010/main" val="34471228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sz="4000">
                <a:latin typeface="Calibri" charset="0"/>
                <a:ea typeface="ＭＳ Ｐゴシック" charset="0"/>
                <a:cs typeface="ＭＳ Ｐゴシック" charset="0"/>
              </a:rPr>
              <a:t>Future Precipitation Predictions</a:t>
            </a:r>
          </a:p>
        </p:txBody>
      </p:sp>
      <p:sp>
        <p:nvSpPr>
          <p:cNvPr id="259075" name="Rectangle 3"/>
          <p:cNvSpPr>
            <a:spLocks noGrp="1" noChangeArrowheads="1"/>
          </p:cNvSpPr>
          <p:nvPr>
            <p:ph idx="1"/>
          </p:nvPr>
        </p:nvSpPr>
        <p:spPr>
          <a:xfrm>
            <a:off x="304800" y="1524000"/>
            <a:ext cx="8610600" cy="4114800"/>
          </a:xfrm>
        </p:spPr>
        <p:txBody>
          <a:bodyPr>
            <a:normAutofit fontScale="77500" lnSpcReduction="20000"/>
          </a:bodyPr>
          <a:lstStyle/>
          <a:p>
            <a:pPr eaLnBrk="1" hangingPunct="1">
              <a:lnSpc>
                <a:spcPct val="90000"/>
              </a:lnSpc>
            </a:pPr>
            <a:r>
              <a:rPr lang="en-US" dirty="0">
                <a:latin typeface="Calibri" charset="0"/>
                <a:ea typeface="ＭＳ Ｐゴシック" charset="0"/>
                <a:cs typeface="ＭＳ Ｐゴシック" charset="0"/>
              </a:rPr>
              <a:t>Increased precipitation is very likely in high latitudes due to a warmer atmosphere and </a:t>
            </a:r>
            <a:r>
              <a:rPr lang="en-US" dirty="0" err="1">
                <a:latin typeface="Calibri" charset="0"/>
                <a:ea typeface="ＭＳ Ｐゴシック" charset="0"/>
                <a:cs typeface="ＭＳ Ｐゴシック" charset="0"/>
              </a:rPr>
              <a:t>poleward</a:t>
            </a:r>
            <a:r>
              <a:rPr lang="en-US" dirty="0">
                <a:latin typeface="Calibri" charset="0"/>
                <a:ea typeface="ＭＳ Ｐゴシック" charset="0"/>
                <a:cs typeface="ＭＳ Ｐゴシック" charset="0"/>
              </a:rPr>
              <a:t> movement of storm track </a:t>
            </a:r>
          </a:p>
          <a:p>
            <a:pPr eaLnBrk="1" hangingPunct="1">
              <a:lnSpc>
                <a:spcPct val="90000"/>
              </a:lnSpc>
            </a:pPr>
            <a:endParaRPr lang="en-US" dirty="0">
              <a:latin typeface="Calibri" charset="0"/>
              <a:ea typeface="ＭＳ Ｐゴシック" charset="0"/>
              <a:cs typeface="ＭＳ Ｐゴシック" charset="0"/>
            </a:endParaRPr>
          </a:p>
          <a:p>
            <a:pPr eaLnBrk="1" hangingPunct="1">
              <a:lnSpc>
                <a:spcPct val="90000"/>
              </a:lnSpc>
            </a:pPr>
            <a:r>
              <a:rPr lang="en-US" dirty="0">
                <a:latin typeface="Calibri" charset="0"/>
                <a:ea typeface="ＭＳ Ｐゴシック" charset="0"/>
                <a:cs typeface="ＭＳ Ｐゴシック" charset="0"/>
              </a:rPr>
              <a:t>Decreased precipitation is likely in subtropical areas due to the lack of winter rains </a:t>
            </a:r>
          </a:p>
          <a:p>
            <a:pPr eaLnBrk="1" hangingPunct="1">
              <a:lnSpc>
                <a:spcPct val="90000"/>
              </a:lnSpc>
            </a:pPr>
            <a:endParaRPr lang="en-US" dirty="0">
              <a:latin typeface="Calibri" charset="0"/>
              <a:ea typeface="ＭＳ Ｐゴシック" charset="0"/>
              <a:cs typeface="ＭＳ Ｐゴシック" charset="0"/>
            </a:endParaRPr>
          </a:p>
          <a:p>
            <a:pPr eaLnBrk="1" hangingPunct="1">
              <a:lnSpc>
                <a:spcPct val="90000"/>
              </a:lnSpc>
            </a:pPr>
            <a:r>
              <a:rPr lang="en-US" dirty="0">
                <a:latin typeface="Calibri" charset="0"/>
                <a:ea typeface="ＭＳ Ｐゴシック" charset="0"/>
                <a:cs typeface="ＭＳ Ｐゴシック" charset="0"/>
              </a:rPr>
              <a:t>Areas which see precipitation currently falling at temperatures between -3C to 0C will likely see a dramatic decrease in the fraction of precipitation falling as snow</a:t>
            </a:r>
          </a:p>
          <a:p>
            <a:pPr eaLnBrk="1" hangingPunct="1">
              <a:lnSpc>
                <a:spcPct val="90000"/>
              </a:lnSpc>
            </a:pPr>
            <a:endParaRPr lang="en-US" dirty="0">
              <a:latin typeface="Calibri" charset="0"/>
              <a:ea typeface="ＭＳ Ｐゴシック" charset="0"/>
              <a:cs typeface="ＭＳ Ｐゴシック" charset="0"/>
            </a:endParaRPr>
          </a:p>
          <a:p>
            <a:pPr eaLnBrk="1" hangingPunct="1">
              <a:lnSpc>
                <a:spcPct val="90000"/>
              </a:lnSpc>
            </a:pPr>
            <a:r>
              <a:rPr lang="en-US" dirty="0">
                <a:latin typeface="Calibri" charset="0"/>
                <a:ea typeface="ＭＳ Ｐゴシック" charset="0"/>
                <a:cs typeface="ＭＳ Ｐゴシック" charset="0"/>
              </a:rPr>
              <a:t>In general, confidence in regional changes in precipitation less than those for temperature changes </a:t>
            </a:r>
          </a:p>
        </p:txBody>
      </p:sp>
    </p:spTree>
    <p:extLst>
      <p:ext uri="{BB962C8B-B14F-4D97-AF65-F5344CB8AC3E}">
        <p14:creationId xmlns:p14="http://schemas.microsoft.com/office/powerpoint/2010/main" val="1270008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9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90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907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90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p:txBody>
          <a:bodyPr/>
          <a:lstStyle/>
          <a:p>
            <a:endParaRPr lang="en-US" dirty="0"/>
          </a:p>
        </p:txBody>
      </p:sp>
      <p:sp>
        <p:nvSpPr>
          <p:cNvPr id="24579" name="Rectangle 3"/>
          <p:cNvSpPr>
            <a:spLocks noGrp="1" noChangeArrowheads="1"/>
          </p:cNvSpPr>
          <p:nvPr>
            <p:ph type="subTitle" idx="1"/>
          </p:nvPr>
        </p:nvSpPr>
        <p:spPr/>
        <p:txBody>
          <a:bodyPr/>
          <a:lstStyle/>
          <a:p>
            <a:endParaRPr lang="en-US"/>
          </a:p>
        </p:txBody>
      </p:sp>
      <p:pic>
        <p:nvPicPr>
          <p:cNvPr id="24580" name="Picture 4" descr="TM-SON-Mid-SRES-A1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514725"/>
            <a:ext cx="4818063" cy="3648075"/>
          </a:xfrm>
          <a:prstGeom prst="rect">
            <a:avLst/>
          </a:prstGeom>
          <a:noFill/>
          <a:extLst>
            <a:ext uri="{909E8E84-426E-40dd-AFC4-6F175D3DCCD1}">
              <a14:hiddenFill xmlns:a14="http://schemas.microsoft.com/office/drawing/2010/main">
                <a:solidFill>
                  <a:srgbClr val="FFFFFF"/>
                </a:solidFill>
              </a14:hiddenFill>
            </a:ext>
          </a:extLst>
        </p:spPr>
      </p:pic>
      <p:pic>
        <p:nvPicPr>
          <p:cNvPr id="24581" name="Picture 5" descr="TM-JJA-Mid-SRES-A1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14725"/>
            <a:ext cx="4818063" cy="3648075"/>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TM-MAM-Mid-SRES-A1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66675"/>
            <a:ext cx="4818063" cy="3648075"/>
          </a:xfrm>
          <a:prstGeom prst="rect">
            <a:avLst/>
          </a:prstGeom>
          <a:noFill/>
          <a:extLst>
            <a:ext uri="{909E8E84-426E-40dd-AFC4-6F175D3DCCD1}">
              <a14:hiddenFill xmlns:a14="http://schemas.microsoft.com/office/drawing/2010/main">
                <a:solidFill>
                  <a:srgbClr val="FFFFFF"/>
                </a:solidFill>
              </a14:hiddenFill>
            </a:ext>
          </a:extLst>
        </p:spPr>
      </p:pic>
      <p:pic>
        <p:nvPicPr>
          <p:cNvPr id="24583" name="Picture 7" descr="TM-DJF-Mid-SRES-A1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6675"/>
            <a:ext cx="4818063" cy="364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89857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3455988" cy="479425"/>
          </a:xfrm>
        </p:spPr>
        <p:txBody>
          <a:bodyPr>
            <a:normAutofit fontScale="90000"/>
          </a:bodyPr>
          <a:lstStyle/>
          <a:p>
            <a:endParaRPr lang="en-US" sz="4000"/>
          </a:p>
        </p:txBody>
      </p:sp>
      <p:sp>
        <p:nvSpPr>
          <p:cNvPr id="25603" name="Rectangle 3"/>
          <p:cNvSpPr>
            <a:spLocks noGrp="1" noChangeArrowheads="1"/>
          </p:cNvSpPr>
          <p:nvPr>
            <p:ph type="body" idx="1"/>
          </p:nvPr>
        </p:nvSpPr>
        <p:spPr>
          <a:xfrm>
            <a:off x="457200" y="1600200"/>
            <a:ext cx="3455988" cy="1887538"/>
          </a:xfrm>
        </p:spPr>
        <p:txBody>
          <a:bodyPr/>
          <a:lstStyle/>
          <a:p>
            <a:endParaRPr lang="en-US"/>
          </a:p>
        </p:txBody>
      </p:sp>
      <p:pic>
        <p:nvPicPr>
          <p:cNvPr id="25604" name="Picture 4" descr="PR-DJF-Mid-SRES-A1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808538" cy="3640138"/>
          </a:xfrm>
          <a:prstGeom prst="rect">
            <a:avLst/>
          </a:prstGeom>
          <a:noFill/>
          <a:extLst>
            <a:ext uri="{909E8E84-426E-40dd-AFC4-6F175D3DCCD1}">
              <a14:hiddenFill xmlns:a14="http://schemas.microsoft.com/office/drawing/2010/main">
                <a:solidFill>
                  <a:srgbClr val="FFFFFF"/>
                </a:solidFill>
              </a14:hiddenFill>
            </a:ext>
          </a:extLst>
        </p:spPr>
      </p:pic>
      <p:pic>
        <p:nvPicPr>
          <p:cNvPr id="25605" name="Picture 5" descr="PR-SON-Mid-SRES-A1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522663"/>
            <a:ext cx="4808538" cy="3640137"/>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PR-JJA-Mid-SRES-A1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8" y="3598863"/>
            <a:ext cx="4808538" cy="3640137"/>
          </a:xfrm>
          <a:prstGeom prst="rect">
            <a:avLst/>
          </a:prstGeom>
          <a:noFill/>
          <a:extLst>
            <a:ext uri="{909E8E84-426E-40dd-AFC4-6F175D3DCCD1}">
              <a14:hiddenFill xmlns:a14="http://schemas.microsoft.com/office/drawing/2010/main">
                <a:solidFill>
                  <a:srgbClr val="FFFFFF"/>
                </a:solidFill>
              </a14:hiddenFill>
            </a:ext>
          </a:extLst>
        </p:spPr>
      </p:pic>
      <p:pic>
        <p:nvPicPr>
          <p:cNvPr id="25607" name="Picture 7" descr="PR-MAM-Mid-SRES-A1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0"/>
            <a:ext cx="4808538" cy="3640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66827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Content Placeholder 3" descr="Temperature_SEADIFF_2100_ID.png"/>
          <p:cNvPicPr>
            <a:picLocks noChangeAspect="1"/>
          </p:cNvPicPr>
          <p:nvPr/>
        </p:nvPicPr>
        <p:blipFill>
          <a:blip r:embed="rId3">
            <a:extLst>
              <a:ext uri="{28A0092B-C50C-407E-A947-70E740481C1C}">
                <a14:useLocalDpi xmlns:a14="http://schemas.microsoft.com/office/drawing/2010/main" val="0"/>
              </a:ext>
            </a:extLst>
          </a:blip>
          <a:srcRect l="1312" r="-186"/>
          <a:stretch>
            <a:fillRect/>
          </a:stretch>
        </p:blipFill>
        <p:spPr bwMode="auto">
          <a:xfrm>
            <a:off x="1295400" y="0"/>
            <a:ext cx="66913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Line 4"/>
          <p:cNvSpPr>
            <a:spLocks noChangeShapeType="1"/>
          </p:cNvSpPr>
          <p:nvPr/>
        </p:nvSpPr>
        <p:spPr bwMode="auto">
          <a:xfrm>
            <a:off x="990600" y="2057400"/>
            <a:ext cx="1371600" cy="685800"/>
          </a:xfrm>
          <a:prstGeom prst="line">
            <a:avLst/>
          </a:prstGeom>
          <a:noFill/>
          <a:ln w="38100">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629" name="Line 5"/>
          <p:cNvSpPr>
            <a:spLocks noChangeShapeType="1"/>
          </p:cNvSpPr>
          <p:nvPr/>
        </p:nvSpPr>
        <p:spPr bwMode="auto">
          <a:xfrm flipV="1">
            <a:off x="914400" y="3200400"/>
            <a:ext cx="1447800" cy="1066800"/>
          </a:xfrm>
          <a:prstGeom prst="line">
            <a:avLst/>
          </a:prstGeom>
          <a:noFill/>
          <a:ln w="38100">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630" name="Text Box 6"/>
          <p:cNvSpPr txBox="1">
            <a:spLocks noChangeArrowheads="1"/>
          </p:cNvSpPr>
          <p:nvPr/>
        </p:nvSpPr>
        <p:spPr bwMode="auto">
          <a:xfrm>
            <a:off x="0" y="1905000"/>
            <a:ext cx="10445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2000" b="1"/>
              <a:t>Single </a:t>
            </a:r>
          </a:p>
          <a:p>
            <a:pPr eaLnBrk="1" hangingPunct="1"/>
            <a:r>
              <a:rPr lang="en-US" sz="2000" b="1"/>
              <a:t>Model</a:t>
            </a:r>
          </a:p>
        </p:txBody>
      </p:sp>
      <p:sp>
        <p:nvSpPr>
          <p:cNvPr id="26631" name="Text Box 7"/>
          <p:cNvSpPr txBox="1">
            <a:spLocks noChangeArrowheads="1"/>
          </p:cNvSpPr>
          <p:nvPr/>
        </p:nvSpPr>
        <p:spPr bwMode="auto">
          <a:xfrm>
            <a:off x="0" y="4110038"/>
            <a:ext cx="10302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2000" b="1"/>
              <a:t>Model </a:t>
            </a:r>
          </a:p>
          <a:p>
            <a:pPr eaLnBrk="1" hangingPunct="1"/>
            <a:r>
              <a:rPr lang="en-US" sz="2000" b="1"/>
              <a:t>Mean</a:t>
            </a:r>
          </a:p>
        </p:txBody>
      </p:sp>
      <p:sp>
        <p:nvSpPr>
          <p:cNvPr id="26632" name="Text Box 8"/>
          <p:cNvSpPr txBox="1">
            <a:spLocks noChangeArrowheads="1"/>
          </p:cNvSpPr>
          <p:nvPr/>
        </p:nvSpPr>
        <p:spPr bwMode="auto">
          <a:xfrm>
            <a:off x="2514600" y="5105400"/>
            <a:ext cx="5867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sz="2000" b="1">
                <a:solidFill>
                  <a:schemeClr val="bg1"/>
                </a:solidFill>
              </a:rPr>
              <a:t>Colors depict different scenarios</a:t>
            </a:r>
          </a:p>
        </p:txBody>
      </p:sp>
    </p:spTree>
    <p:extLst>
      <p:ext uri="{BB962C8B-B14F-4D97-AF65-F5344CB8AC3E}">
        <p14:creationId xmlns:p14="http://schemas.microsoft.com/office/powerpoint/2010/main" val="42907712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3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6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nimBg="1"/>
      <p:bldP spid="26629" grpId="0" animBg="1"/>
      <p:bldP spid="26630" grpId="0"/>
      <p:bldP spid="2663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Content Placeholder 3" descr="Precip_SEADIFF_2100_ID.png"/>
          <p:cNvPicPr>
            <a:picLocks noChangeAspect="1"/>
          </p:cNvPicPr>
          <p:nvPr/>
        </p:nvPicPr>
        <p:blipFill>
          <a:blip r:embed="rId3">
            <a:extLst>
              <a:ext uri="{28A0092B-C50C-407E-A947-70E740481C1C}">
                <a14:useLocalDpi xmlns:a14="http://schemas.microsoft.com/office/drawing/2010/main" val="0"/>
              </a:ext>
            </a:extLst>
          </a:blip>
          <a:srcRect l="-385" r="2495"/>
          <a:stretch>
            <a:fillRect/>
          </a:stretch>
        </p:blipFill>
        <p:spPr bwMode="auto">
          <a:xfrm>
            <a:off x="1295400" y="0"/>
            <a:ext cx="6624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149738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endParaRPr lang="en-US"/>
          </a:p>
        </p:txBody>
      </p:sp>
      <p:sp>
        <p:nvSpPr>
          <p:cNvPr id="31747" name="Rectangle 3"/>
          <p:cNvSpPr>
            <a:spLocks noGrp="1" noChangeArrowheads="1"/>
          </p:cNvSpPr>
          <p:nvPr>
            <p:ph type="body" idx="1"/>
          </p:nvPr>
        </p:nvSpPr>
        <p:spPr/>
        <p:txBody>
          <a:bodyPr/>
          <a:lstStyle/>
          <a:p>
            <a:endParaRPr lang="en-US"/>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304800"/>
            <a:ext cx="9167813" cy="590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00231545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endParaRPr lang="en-US"/>
          </a:p>
        </p:txBody>
      </p:sp>
      <p:sp>
        <p:nvSpPr>
          <p:cNvPr id="32771" name="Rectangle 3"/>
          <p:cNvSpPr>
            <a:spLocks noGrp="1" noChangeArrowheads="1"/>
          </p:cNvSpPr>
          <p:nvPr>
            <p:ph type="body" idx="1"/>
          </p:nvPr>
        </p:nvSpPr>
        <p:spPr/>
        <p:txBody>
          <a:bodyPr/>
          <a:lstStyle/>
          <a:p>
            <a:endParaRPr lang="en-US"/>
          </a:p>
        </p:txBody>
      </p:sp>
      <p:pic>
        <p:nvPicPr>
          <p:cNvPr id="327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304800"/>
            <a:ext cx="9167813" cy="590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7253186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have we learned because of </a:t>
            </a:r>
            <a:r>
              <a:rPr lang="en-US" dirty="0" err="1" smtClean="0"/>
              <a:t>paleoclimate</a:t>
            </a:r>
            <a:r>
              <a:rPr lang="en-US" dirty="0" smtClean="0"/>
              <a:t> records?</a:t>
            </a:r>
            <a:endParaRPr lang="en-US" dirty="0"/>
          </a:p>
        </p:txBody>
      </p:sp>
    </p:spTree>
    <p:extLst>
      <p:ext uri="{BB962C8B-B14F-4D97-AF65-F5344CB8AC3E}">
        <p14:creationId xmlns:p14="http://schemas.microsoft.com/office/powerpoint/2010/main" val="30045375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endParaRPr lang="en-US"/>
          </a:p>
        </p:txBody>
      </p:sp>
      <p:sp>
        <p:nvSpPr>
          <p:cNvPr id="33795" name="Rectangle 3"/>
          <p:cNvSpPr>
            <a:spLocks noGrp="1" noChangeArrowheads="1"/>
          </p:cNvSpPr>
          <p:nvPr>
            <p:ph type="body" idx="1"/>
          </p:nvPr>
        </p:nvSpPr>
        <p:spPr/>
        <p:txBody>
          <a:bodyPr/>
          <a:lstStyle/>
          <a:p>
            <a:endParaRPr lang="en-US"/>
          </a:p>
        </p:txBody>
      </p:sp>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304800"/>
            <a:ext cx="9167813" cy="590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04258305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Content Placeholder 4" descr="PPTCHANGE.png"/>
          <p:cNvPicPr>
            <a:picLocks noGrp="1" noChangeAspect="1"/>
          </p:cNvPicPr>
          <p:nvPr>
            <p:ph idx="4294967295"/>
          </p:nvPr>
        </p:nvPicPr>
        <p:blipFill>
          <a:blip r:embed="rId2">
            <a:extLst>
              <a:ext uri="{28A0092B-C50C-407E-A947-70E740481C1C}">
                <a14:useLocalDpi xmlns:a14="http://schemas.microsoft.com/office/drawing/2010/main" val="0"/>
              </a:ext>
            </a:extLst>
          </a:blip>
          <a:srcRect l="11777" t="6345" r="8122"/>
          <a:stretch>
            <a:fillRect/>
          </a:stretch>
        </p:blipFill>
        <p:spPr>
          <a:xfrm>
            <a:off x="1520825" y="1363663"/>
            <a:ext cx="6545263" cy="5484812"/>
          </a:xfrm>
          <a:noFill/>
        </p:spPr>
      </p:pic>
      <p:sp>
        <p:nvSpPr>
          <p:cNvPr id="4" name="Title 1"/>
          <p:cNvSpPr txBox="1">
            <a:spLocks/>
          </p:cNvSpPr>
          <p:nvPr/>
        </p:nvSpPr>
        <p:spPr bwMode="auto">
          <a:xfrm>
            <a:off x="0" y="152400"/>
            <a:ext cx="9144000" cy="1143000"/>
          </a:xfrm>
          <a:prstGeom prst="rect">
            <a:avLst/>
          </a:prstGeom>
          <a:noFill/>
          <a:ln w="9525">
            <a:noFill/>
            <a:miter lim="800000"/>
            <a:headEnd/>
            <a:tailEnd/>
          </a:ln>
        </p:spPr>
        <p:txBody>
          <a:bodyPr anchor="ctr"/>
          <a:lstStyle>
            <a:lvl1pPr defTabSz="457200">
              <a:defRPr>
                <a:solidFill>
                  <a:schemeClr val="tx1"/>
                </a:solidFill>
                <a:latin typeface="Tahoma" charset="0"/>
                <a:ea typeface="ＭＳ Ｐゴシック" charset="0"/>
              </a:defRPr>
            </a:lvl1pPr>
            <a:lvl2pPr marL="742950" indent="-285750" defTabSz="457200">
              <a:defRPr>
                <a:solidFill>
                  <a:schemeClr val="tx1"/>
                </a:solidFill>
                <a:latin typeface="Tahoma" charset="0"/>
                <a:ea typeface="ＭＳ Ｐゴシック" charset="0"/>
              </a:defRPr>
            </a:lvl2pPr>
            <a:lvl3pPr marL="1143000" indent="-228600" defTabSz="457200">
              <a:defRPr>
                <a:solidFill>
                  <a:schemeClr val="tx1"/>
                </a:solidFill>
                <a:latin typeface="Tahoma" charset="0"/>
                <a:ea typeface="ＭＳ Ｐゴシック" charset="0"/>
              </a:defRPr>
            </a:lvl3pPr>
            <a:lvl4pPr marL="1600200" indent="-228600" defTabSz="457200">
              <a:defRPr>
                <a:solidFill>
                  <a:schemeClr val="tx1"/>
                </a:solidFill>
                <a:latin typeface="Tahoma" charset="0"/>
                <a:ea typeface="ＭＳ Ｐゴシック" charset="0"/>
              </a:defRPr>
            </a:lvl4pPr>
            <a:lvl5pPr marL="2057400" indent="-228600" defTabSz="457200">
              <a:defRPr>
                <a:solidFill>
                  <a:schemeClr val="tx1"/>
                </a:solidFill>
                <a:latin typeface="Tahoma" charset="0"/>
                <a:ea typeface="ＭＳ Ｐゴシック" charset="0"/>
              </a:defRPr>
            </a:lvl5pPr>
            <a:lvl6pPr marL="2514600" indent="-228600" fontAlgn="base">
              <a:spcBef>
                <a:spcPct val="0"/>
              </a:spcBef>
              <a:spcAft>
                <a:spcPct val="0"/>
              </a:spcAft>
              <a:defRPr>
                <a:solidFill>
                  <a:schemeClr val="tx1"/>
                </a:solidFill>
                <a:latin typeface="Tahoma" charset="0"/>
                <a:ea typeface="ＭＳ Ｐゴシック" charset="0"/>
              </a:defRPr>
            </a:lvl6pPr>
            <a:lvl7pPr marL="2971800" indent="-228600" fontAlgn="base">
              <a:spcBef>
                <a:spcPct val="0"/>
              </a:spcBef>
              <a:spcAft>
                <a:spcPct val="0"/>
              </a:spcAft>
              <a:defRPr>
                <a:solidFill>
                  <a:schemeClr val="tx1"/>
                </a:solidFill>
                <a:latin typeface="Tahoma" charset="0"/>
                <a:ea typeface="ＭＳ Ｐゴシック" charset="0"/>
              </a:defRPr>
            </a:lvl7pPr>
            <a:lvl8pPr marL="3429000" indent="-228600" fontAlgn="base">
              <a:spcBef>
                <a:spcPct val="0"/>
              </a:spcBef>
              <a:spcAft>
                <a:spcPct val="0"/>
              </a:spcAft>
              <a:defRPr>
                <a:solidFill>
                  <a:schemeClr val="tx1"/>
                </a:solidFill>
                <a:latin typeface="Tahoma" charset="0"/>
                <a:ea typeface="ＭＳ Ｐゴシック" charset="0"/>
              </a:defRPr>
            </a:lvl8pPr>
            <a:lvl9pPr marL="3886200" indent="-228600" fontAlgn="base">
              <a:spcBef>
                <a:spcPct val="0"/>
              </a:spcBef>
              <a:spcAft>
                <a:spcPct val="0"/>
              </a:spcAft>
              <a:defRPr>
                <a:solidFill>
                  <a:schemeClr val="tx1"/>
                </a:solidFill>
                <a:latin typeface="Tahoma" charset="0"/>
                <a:ea typeface="ＭＳ Ｐゴシック" charset="0"/>
              </a:defRPr>
            </a:lvl9pPr>
          </a:lstStyle>
          <a:p>
            <a:pPr algn="ctr"/>
            <a:r>
              <a:rPr lang="en-US" sz="3200" dirty="0"/>
              <a:t>Change in Cool Season (Oct-May) Precipitation</a:t>
            </a:r>
            <a:br>
              <a:rPr lang="en-US" sz="3200" dirty="0"/>
            </a:br>
            <a:r>
              <a:rPr lang="en-US" sz="2000" dirty="0"/>
              <a:t>Percent Change Late 21</a:t>
            </a:r>
            <a:r>
              <a:rPr lang="en-US" sz="2000" baseline="30000" dirty="0"/>
              <a:t>st</a:t>
            </a:r>
            <a:r>
              <a:rPr lang="en-US" sz="2000" dirty="0"/>
              <a:t> Century SRES-A1B vs. Late 20</a:t>
            </a:r>
            <a:r>
              <a:rPr lang="en-US" sz="2000" baseline="30000" dirty="0"/>
              <a:t>th</a:t>
            </a:r>
            <a:r>
              <a:rPr lang="en-US" sz="2000" dirty="0"/>
              <a:t> Century 20C3M</a:t>
            </a:r>
          </a:p>
        </p:txBody>
      </p:sp>
      <p:sp>
        <p:nvSpPr>
          <p:cNvPr id="35845" name="TextBox 5"/>
          <p:cNvSpPr txBox="1">
            <a:spLocks noChangeArrowheads="1"/>
          </p:cNvSpPr>
          <p:nvPr/>
        </p:nvSpPr>
        <p:spPr bwMode="auto">
          <a:xfrm>
            <a:off x="5791200" y="4572000"/>
            <a:ext cx="7350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Tahoma" charset="0"/>
                <a:ea typeface="ＭＳ Ｐゴシック" charset="0"/>
              </a:defRPr>
            </a:lvl1pPr>
            <a:lvl2pPr marL="742950" indent="-285750" defTabSz="457200">
              <a:defRPr>
                <a:solidFill>
                  <a:schemeClr val="tx1"/>
                </a:solidFill>
                <a:latin typeface="Tahoma" charset="0"/>
                <a:ea typeface="ＭＳ Ｐゴシック" charset="0"/>
              </a:defRPr>
            </a:lvl2pPr>
            <a:lvl3pPr marL="1143000" indent="-228600" defTabSz="457200">
              <a:defRPr>
                <a:solidFill>
                  <a:schemeClr val="tx1"/>
                </a:solidFill>
                <a:latin typeface="Tahoma" charset="0"/>
                <a:ea typeface="ＭＳ Ｐゴシック" charset="0"/>
              </a:defRPr>
            </a:lvl3pPr>
            <a:lvl4pPr marL="1600200" indent="-228600" defTabSz="457200">
              <a:defRPr>
                <a:solidFill>
                  <a:schemeClr val="tx1"/>
                </a:solidFill>
                <a:latin typeface="Tahoma" charset="0"/>
                <a:ea typeface="ＭＳ Ｐゴシック" charset="0"/>
              </a:defRPr>
            </a:lvl4pPr>
            <a:lvl5pPr marL="2057400" indent="-228600" defTabSz="457200">
              <a:defRPr>
                <a:solidFill>
                  <a:schemeClr val="tx1"/>
                </a:solidFill>
                <a:latin typeface="Tahoma" charset="0"/>
                <a:ea typeface="ＭＳ Ｐゴシック" charset="0"/>
              </a:defRPr>
            </a:lvl5pPr>
            <a:lvl6pPr marL="2514600" indent="-228600" fontAlgn="base">
              <a:spcBef>
                <a:spcPct val="0"/>
              </a:spcBef>
              <a:spcAft>
                <a:spcPct val="0"/>
              </a:spcAft>
              <a:defRPr>
                <a:solidFill>
                  <a:schemeClr val="tx1"/>
                </a:solidFill>
                <a:latin typeface="Tahoma" charset="0"/>
                <a:ea typeface="ＭＳ Ｐゴシック" charset="0"/>
              </a:defRPr>
            </a:lvl6pPr>
            <a:lvl7pPr marL="2971800" indent="-228600" fontAlgn="base">
              <a:spcBef>
                <a:spcPct val="0"/>
              </a:spcBef>
              <a:spcAft>
                <a:spcPct val="0"/>
              </a:spcAft>
              <a:defRPr>
                <a:solidFill>
                  <a:schemeClr val="tx1"/>
                </a:solidFill>
                <a:latin typeface="Tahoma" charset="0"/>
                <a:ea typeface="ＭＳ Ｐゴシック" charset="0"/>
              </a:defRPr>
            </a:lvl7pPr>
            <a:lvl8pPr marL="3429000" indent="-228600" fontAlgn="base">
              <a:spcBef>
                <a:spcPct val="0"/>
              </a:spcBef>
              <a:spcAft>
                <a:spcPct val="0"/>
              </a:spcAft>
              <a:defRPr>
                <a:solidFill>
                  <a:schemeClr val="tx1"/>
                </a:solidFill>
                <a:latin typeface="Tahoma" charset="0"/>
                <a:ea typeface="ＭＳ Ｐゴシック" charset="0"/>
              </a:defRPr>
            </a:lvl8pPr>
            <a:lvl9pPr marL="3886200" indent="-228600" fontAlgn="base">
              <a:spcBef>
                <a:spcPct val="0"/>
              </a:spcBef>
              <a:spcAft>
                <a:spcPct val="0"/>
              </a:spcAft>
              <a:defRPr>
                <a:solidFill>
                  <a:schemeClr val="tx1"/>
                </a:solidFill>
                <a:latin typeface="Tahoma" charset="0"/>
                <a:ea typeface="ＭＳ Ｐゴシック" charset="0"/>
              </a:defRPr>
            </a:lvl9pPr>
          </a:lstStyle>
          <a:p>
            <a:pPr eaLnBrk="1" hangingPunct="1"/>
            <a:r>
              <a:rPr lang="en-US" b="1">
                <a:solidFill>
                  <a:schemeClr val="bg1"/>
                </a:solidFill>
              </a:rPr>
              <a:t>MME</a:t>
            </a:r>
          </a:p>
        </p:txBody>
      </p:sp>
    </p:spTree>
    <p:extLst>
      <p:ext uri="{BB962C8B-B14F-4D97-AF65-F5344CB8AC3E}">
        <p14:creationId xmlns:p14="http://schemas.microsoft.com/office/powerpoint/2010/main" val="322545009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0" y="274638"/>
            <a:ext cx="9144000" cy="1143000"/>
          </a:xfrm>
        </p:spPr>
        <p:txBody>
          <a:bodyPr/>
          <a:lstStyle/>
          <a:p>
            <a:r>
              <a:rPr lang="en-US" sz="3200">
                <a:solidFill>
                  <a:schemeClr val="tx1"/>
                </a:solidFill>
              </a:rPr>
              <a:t>Change in Snowfall (SWE %)</a:t>
            </a:r>
            <a:r>
              <a:rPr lang="en-US" sz="3600">
                <a:solidFill>
                  <a:schemeClr val="tx1"/>
                </a:solidFill>
              </a:rPr>
              <a:t/>
            </a:r>
            <a:br>
              <a:rPr lang="en-US" sz="3600">
                <a:solidFill>
                  <a:schemeClr val="tx1"/>
                </a:solidFill>
              </a:rPr>
            </a:br>
            <a:r>
              <a:rPr lang="en-US" sz="2000">
                <a:solidFill>
                  <a:schemeClr val="tx1"/>
                </a:solidFill>
              </a:rPr>
              <a:t>Percent Change Late 21</a:t>
            </a:r>
            <a:r>
              <a:rPr lang="en-US" sz="2000" baseline="30000">
                <a:solidFill>
                  <a:schemeClr val="tx1"/>
                </a:solidFill>
              </a:rPr>
              <a:t>st</a:t>
            </a:r>
            <a:r>
              <a:rPr lang="en-US" sz="2000">
                <a:solidFill>
                  <a:schemeClr val="tx1"/>
                </a:solidFill>
              </a:rPr>
              <a:t> Century SRES-A1B vs. Late 20</a:t>
            </a:r>
            <a:r>
              <a:rPr lang="en-US" sz="2000" baseline="30000">
                <a:solidFill>
                  <a:schemeClr val="tx1"/>
                </a:solidFill>
              </a:rPr>
              <a:t>th</a:t>
            </a:r>
            <a:r>
              <a:rPr lang="en-US" sz="2000">
                <a:solidFill>
                  <a:schemeClr val="tx1"/>
                </a:solidFill>
              </a:rPr>
              <a:t> Century 20C3M</a:t>
            </a:r>
          </a:p>
        </p:txBody>
      </p:sp>
      <p:pic>
        <p:nvPicPr>
          <p:cNvPr id="36867" name="Content Placeholder 3" descr="SNOWCHANGE.png"/>
          <p:cNvPicPr>
            <a:picLocks noGrp="1" noChangeAspect="1"/>
          </p:cNvPicPr>
          <p:nvPr>
            <p:ph idx="4294967295"/>
          </p:nvPr>
        </p:nvPicPr>
        <p:blipFill>
          <a:blip r:embed="rId2">
            <a:extLst>
              <a:ext uri="{28A0092B-C50C-407E-A947-70E740481C1C}">
                <a14:useLocalDpi xmlns:a14="http://schemas.microsoft.com/office/drawing/2010/main" val="0"/>
              </a:ext>
            </a:extLst>
          </a:blip>
          <a:srcRect l="12102" t="6572" r="7310"/>
          <a:stretch>
            <a:fillRect/>
          </a:stretch>
        </p:blipFill>
        <p:spPr>
          <a:xfrm>
            <a:off x="1554163" y="1373188"/>
            <a:ext cx="6599237" cy="5484812"/>
          </a:xfrm>
          <a:noFill/>
        </p:spPr>
      </p:pic>
      <p:sp>
        <p:nvSpPr>
          <p:cNvPr id="36868" name="TextBox 5"/>
          <p:cNvSpPr txBox="1">
            <a:spLocks noChangeArrowheads="1"/>
          </p:cNvSpPr>
          <p:nvPr/>
        </p:nvSpPr>
        <p:spPr bwMode="auto">
          <a:xfrm>
            <a:off x="5791200" y="4572000"/>
            <a:ext cx="7350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Tahoma" charset="0"/>
                <a:ea typeface="ＭＳ Ｐゴシック" charset="0"/>
              </a:defRPr>
            </a:lvl1pPr>
            <a:lvl2pPr marL="742950" indent="-285750" defTabSz="457200">
              <a:defRPr>
                <a:solidFill>
                  <a:schemeClr val="tx1"/>
                </a:solidFill>
                <a:latin typeface="Tahoma" charset="0"/>
                <a:ea typeface="ＭＳ Ｐゴシック" charset="0"/>
              </a:defRPr>
            </a:lvl2pPr>
            <a:lvl3pPr marL="1143000" indent="-228600" defTabSz="457200">
              <a:defRPr>
                <a:solidFill>
                  <a:schemeClr val="tx1"/>
                </a:solidFill>
                <a:latin typeface="Tahoma" charset="0"/>
                <a:ea typeface="ＭＳ Ｐゴシック" charset="0"/>
              </a:defRPr>
            </a:lvl3pPr>
            <a:lvl4pPr marL="1600200" indent="-228600" defTabSz="457200">
              <a:defRPr>
                <a:solidFill>
                  <a:schemeClr val="tx1"/>
                </a:solidFill>
                <a:latin typeface="Tahoma" charset="0"/>
                <a:ea typeface="ＭＳ Ｐゴシック" charset="0"/>
              </a:defRPr>
            </a:lvl4pPr>
            <a:lvl5pPr marL="2057400" indent="-228600" defTabSz="457200">
              <a:defRPr>
                <a:solidFill>
                  <a:schemeClr val="tx1"/>
                </a:solidFill>
                <a:latin typeface="Tahoma" charset="0"/>
                <a:ea typeface="ＭＳ Ｐゴシック" charset="0"/>
              </a:defRPr>
            </a:lvl5pPr>
            <a:lvl6pPr marL="2514600" indent="-228600" fontAlgn="base">
              <a:spcBef>
                <a:spcPct val="0"/>
              </a:spcBef>
              <a:spcAft>
                <a:spcPct val="0"/>
              </a:spcAft>
              <a:defRPr>
                <a:solidFill>
                  <a:schemeClr val="tx1"/>
                </a:solidFill>
                <a:latin typeface="Tahoma" charset="0"/>
                <a:ea typeface="ＭＳ Ｐゴシック" charset="0"/>
              </a:defRPr>
            </a:lvl6pPr>
            <a:lvl7pPr marL="2971800" indent="-228600" fontAlgn="base">
              <a:spcBef>
                <a:spcPct val="0"/>
              </a:spcBef>
              <a:spcAft>
                <a:spcPct val="0"/>
              </a:spcAft>
              <a:defRPr>
                <a:solidFill>
                  <a:schemeClr val="tx1"/>
                </a:solidFill>
                <a:latin typeface="Tahoma" charset="0"/>
                <a:ea typeface="ＭＳ Ｐゴシック" charset="0"/>
              </a:defRPr>
            </a:lvl7pPr>
            <a:lvl8pPr marL="3429000" indent="-228600" fontAlgn="base">
              <a:spcBef>
                <a:spcPct val="0"/>
              </a:spcBef>
              <a:spcAft>
                <a:spcPct val="0"/>
              </a:spcAft>
              <a:defRPr>
                <a:solidFill>
                  <a:schemeClr val="tx1"/>
                </a:solidFill>
                <a:latin typeface="Tahoma" charset="0"/>
                <a:ea typeface="ＭＳ Ｐゴシック" charset="0"/>
              </a:defRPr>
            </a:lvl8pPr>
            <a:lvl9pPr marL="3886200" indent="-228600" fontAlgn="base">
              <a:spcBef>
                <a:spcPct val="0"/>
              </a:spcBef>
              <a:spcAft>
                <a:spcPct val="0"/>
              </a:spcAft>
              <a:defRPr>
                <a:solidFill>
                  <a:schemeClr val="tx1"/>
                </a:solidFill>
                <a:latin typeface="Tahoma" charset="0"/>
                <a:ea typeface="ＭＳ Ｐゴシック" charset="0"/>
              </a:defRPr>
            </a:lvl9pPr>
          </a:lstStyle>
          <a:p>
            <a:pPr eaLnBrk="1" hangingPunct="1"/>
            <a:r>
              <a:rPr lang="en-US" b="1">
                <a:solidFill>
                  <a:schemeClr val="bg1"/>
                </a:solidFill>
              </a:rPr>
              <a:t>MME</a:t>
            </a:r>
          </a:p>
        </p:txBody>
      </p:sp>
    </p:spTree>
    <p:extLst>
      <p:ext uri="{BB962C8B-B14F-4D97-AF65-F5344CB8AC3E}">
        <p14:creationId xmlns:p14="http://schemas.microsoft.com/office/powerpoint/2010/main" val="194088720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rainsnow_3c"/>
          <p:cNvPicPr>
            <a:picLocks noChangeAspect="1" noChangeArrowheads="1"/>
          </p:cNvPicPr>
          <p:nvPr/>
        </p:nvPicPr>
        <p:blipFill>
          <a:blip r:embed="rId2">
            <a:extLst>
              <a:ext uri="{28A0092B-C50C-407E-A947-70E740481C1C}">
                <a14:useLocalDpi xmlns:a14="http://schemas.microsoft.com/office/drawing/2010/main" val="0"/>
              </a:ext>
            </a:extLst>
          </a:blip>
          <a:srcRect l="6471" t="29094" r="5884" b="17274"/>
          <a:stretch>
            <a:fillRect/>
          </a:stretch>
        </p:blipFill>
        <p:spPr bwMode="auto">
          <a:xfrm>
            <a:off x="1143000" y="1066800"/>
            <a:ext cx="6858000" cy="5434013"/>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3"/>
          <p:cNvSpPr>
            <a:spLocks noChangeArrowheads="1"/>
          </p:cNvSpPr>
          <p:nvPr/>
        </p:nvSpPr>
        <p:spPr bwMode="auto">
          <a:xfrm>
            <a:off x="685800" y="152400"/>
            <a:ext cx="8458200"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200" i="1">
                <a:effectLst>
                  <a:outerShdw blurRad="38100" dist="38100" dir="2700000" algn="tl">
                    <a:srgbClr val="000000"/>
                  </a:outerShdw>
                </a:effectLst>
                <a:cs typeface="ＭＳ Ｐゴシック" charset="0"/>
              </a:rPr>
              <a:t>To put these projected levels of of warming into perspective:</a:t>
            </a:r>
            <a:r>
              <a:rPr lang="en-US" sz="2400" b="1">
                <a:effectLst>
                  <a:outerShdw blurRad="38100" dist="38100" dir="2700000" algn="tl">
                    <a:srgbClr val="000000"/>
                  </a:outerShdw>
                </a:effectLst>
                <a:cs typeface="ＭＳ Ｐゴシック" charset="0"/>
              </a:rPr>
              <a:t> </a:t>
            </a:r>
            <a:r>
              <a:rPr lang="en-US" sz="2000" b="1">
                <a:effectLst>
                  <a:outerShdw blurRad="38100" dist="38100" dir="2700000" algn="tl">
                    <a:srgbClr val="000000"/>
                  </a:outerShdw>
                </a:effectLst>
                <a:cs typeface="ＭＳ Ｐゴシック" charset="0"/>
              </a:rPr>
              <a:t>SENSITIVITY  OF HYDROCLIMATE  TO A +3ºC WARMING</a:t>
            </a:r>
            <a:r>
              <a:rPr lang="en-US" sz="2000">
                <a:effectLst>
                  <a:outerShdw blurRad="38100" dist="38100" dir="2700000" algn="tl">
                    <a:srgbClr val="000000"/>
                  </a:outerShdw>
                </a:effectLst>
                <a:cs typeface="ＭＳ Ｐゴシック" charset="0"/>
              </a:rPr>
              <a:t>…</a:t>
            </a:r>
          </a:p>
          <a:p>
            <a:pPr algn="ctr">
              <a:buClr>
                <a:srgbClr val="FF2307"/>
              </a:buClr>
              <a:buSzPct val="130000"/>
              <a:buFont typeface="Tahoma" charset="0"/>
              <a:buNone/>
            </a:pPr>
            <a:endParaRPr lang="en-US" sz="2000">
              <a:solidFill>
                <a:schemeClr val="bg1"/>
              </a:solidFill>
              <a:effectLst>
                <a:outerShdw blurRad="38100" dist="38100" dir="2700000" algn="tl">
                  <a:srgbClr val="000000"/>
                </a:outerShdw>
              </a:effectLst>
              <a:cs typeface="ＭＳ Ｐゴシック" charset="0"/>
            </a:endParaRPr>
          </a:p>
        </p:txBody>
      </p:sp>
      <p:sp>
        <p:nvSpPr>
          <p:cNvPr id="37892" name="Rectangle 4"/>
          <p:cNvSpPr>
            <a:spLocks noChangeArrowheads="1"/>
          </p:cNvSpPr>
          <p:nvPr/>
        </p:nvSpPr>
        <p:spPr bwMode="auto">
          <a:xfrm>
            <a:off x="5486400" y="6553200"/>
            <a:ext cx="36576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r>
              <a:rPr lang="en-US" sz="1400" i="1">
                <a:solidFill>
                  <a:srgbClr val="FCFFB7"/>
                </a:solidFill>
                <a:effectLst>
                  <a:outerShdw blurRad="38100" dist="38100" dir="2700000" algn="tl">
                    <a:srgbClr val="000000"/>
                  </a:outerShdw>
                </a:effectLst>
                <a:cs typeface="ＭＳ Ｐゴシック" charset="0"/>
              </a:rPr>
              <a:t>Courtesy of  Mike Dettinger</a:t>
            </a:r>
            <a:endParaRPr lang="en-US" sz="1400" i="1">
              <a:solidFill>
                <a:srgbClr val="FCFFB7"/>
              </a:solidFill>
              <a:cs typeface="ＭＳ Ｐゴシック" charset="0"/>
            </a:endParaRPr>
          </a:p>
        </p:txBody>
      </p:sp>
    </p:spTree>
    <p:extLst>
      <p:ext uri="{BB962C8B-B14F-4D97-AF65-F5344CB8AC3E}">
        <p14:creationId xmlns:p14="http://schemas.microsoft.com/office/powerpoint/2010/main" val="31651602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1295400" y="609600"/>
            <a:ext cx="7467600" cy="685800"/>
          </a:xfrm>
        </p:spPr>
        <p:txBody>
          <a:bodyPr>
            <a:normAutofit fontScale="90000"/>
          </a:bodyPr>
          <a:lstStyle/>
          <a:p>
            <a:pPr marL="609600" indent="-609600" defTabSz="762000" eaLnBrk="1" hangingPunct="1"/>
            <a:r>
              <a:rPr lang="en-US" sz="3200">
                <a:latin typeface="Calibri" charset="0"/>
                <a:ea typeface="ＭＳ Ｐゴシック" charset="0"/>
                <a:cs typeface="ＭＳ Ｐゴシック" charset="0"/>
              </a:rPr>
              <a:t>What conclusions can you infer from these model experiments?</a:t>
            </a:r>
            <a:endParaRPr lang="en-AU" sz="2900">
              <a:latin typeface="Calibri" charset="0"/>
              <a:ea typeface="ＭＳ Ｐゴシック" charset="0"/>
              <a:cs typeface="ＭＳ Ｐゴシック" charset="0"/>
            </a:endParaRPr>
          </a:p>
        </p:txBody>
      </p:sp>
      <p:sp>
        <p:nvSpPr>
          <p:cNvPr id="156675" name="Text Box 3"/>
          <p:cNvSpPr txBox="1">
            <a:spLocks noChangeArrowheads="1"/>
          </p:cNvSpPr>
          <p:nvPr/>
        </p:nvSpPr>
        <p:spPr bwMode="auto">
          <a:xfrm>
            <a:off x="914400" y="1600200"/>
            <a:ext cx="8001000"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762000" eaLnBrk="0" hangingPunct="0">
              <a:defRPr sz="2400">
                <a:solidFill>
                  <a:schemeClr val="tx1"/>
                </a:solidFill>
                <a:latin typeface="Arial" charset="0"/>
                <a:ea typeface="ＭＳ Ｐゴシック" charset="0"/>
                <a:cs typeface="ＭＳ Ｐゴシック" charset="0"/>
              </a:defRPr>
            </a:lvl1pPr>
            <a:lvl2pPr marL="37931725" indent="-37474525" defTabSz="7620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30000"/>
              </a:lnSpc>
              <a:spcBef>
                <a:spcPct val="50000"/>
              </a:spcBef>
              <a:spcAft>
                <a:spcPct val="50000"/>
              </a:spcAft>
              <a:buFontTx/>
              <a:buAutoNum type="arabicPeriod"/>
            </a:pPr>
            <a:r>
              <a:rPr lang="en-US" sz="2200">
                <a:latin typeface="Calibri" charset="0"/>
              </a:rPr>
              <a:t>Models can reasonably predict temperature variations over the last 150 years.</a:t>
            </a:r>
          </a:p>
          <a:p>
            <a:pPr eaLnBrk="1" hangingPunct="1">
              <a:lnSpc>
                <a:spcPct val="130000"/>
              </a:lnSpc>
              <a:spcBef>
                <a:spcPct val="50000"/>
              </a:spcBef>
              <a:spcAft>
                <a:spcPct val="50000"/>
              </a:spcAft>
              <a:buFontTx/>
              <a:buAutoNum type="arabicPeriod"/>
            </a:pPr>
            <a:r>
              <a:rPr lang="en-US" sz="2200">
                <a:latin typeface="Calibri" charset="0"/>
              </a:rPr>
              <a:t>Most of the observed warming </a:t>
            </a:r>
            <a:r>
              <a:rPr lang="en-US" sz="2200" b="1">
                <a:latin typeface="Calibri" charset="0"/>
              </a:rPr>
              <a:t>detected</a:t>
            </a:r>
            <a:r>
              <a:rPr lang="en-US" sz="2200">
                <a:latin typeface="Calibri" charset="0"/>
              </a:rPr>
              <a:t> over the past 50 years is </a:t>
            </a:r>
            <a:r>
              <a:rPr lang="en-US" sz="2200" b="1">
                <a:latin typeface="Calibri" charset="0"/>
              </a:rPr>
              <a:t>attributable</a:t>
            </a:r>
            <a:r>
              <a:rPr lang="en-US" sz="2200">
                <a:latin typeface="Calibri" charset="0"/>
              </a:rPr>
              <a:t> to human activities.</a:t>
            </a:r>
          </a:p>
          <a:p>
            <a:pPr eaLnBrk="1" hangingPunct="1">
              <a:lnSpc>
                <a:spcPct val="130000"/>
              </a:lnSpc>
              <a:spcBef>
                <a:spcPct val="50000"/>
              </a:spcBef>
              <a:spcAft>
                <a:spcPct val="50000"/>
              </a:spcAft>
              <a:buFontTx/>
              <a:buAutoNum type="arabicPeriod"/>
            </a:pPr>
            <a:endParaRPr lang="en-US" sz="2200">
              <a:latin typeface="Calibri" charset="0"/>
            </a:endParaRPr>
          </a:p>
          <a:p>
            <a:pPr eaLnBrk="1" hangingPunct="1">
              <a:lnSpc>
                <a:spcPct val="130000"/>
              </a:lnSpc>
              <a:spcBef>
                <a:spcPct val="50000"/>
              </a:spcBef>
              <a:spcAft>
                <a:spcPct val="50000"/>
              </a:spcAft>
              <a:buFontTx/>
              <a:buAutoNum type="arabicPeriod"/>
            </a:pPr>
            <a:endParaRPr lang="en-US" sz="2200">
              <a:latin typeface="Calibri" charset="0"/>
            </a:endParaRPr>
          </a:p>
        </p:txBody>
      </p:sp>
      <p:sp>
        <p:nvSpPr>
          <p:cNvPr id="156676" name="Rectangle 4"/>
          <p:cNvSpPr>
            <a:spLocks noChangeArrowheads="1"/>
          </p:cNvSpPr>
          <p:nvPr/>
        </p:nvSpPr>
        <p:spPr bwMode="auto">
          <a:xfrm>
            <a:off x="304800" y="4038600"/>
            <a:ext cx="822642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ja-JP" altLang="en-US" sz="2000">
                <a:latin typeface="Calibri" charset="0"/>
              </a:rPr>
              <a:t>“</a:t>
            </a:r>
            <a:r>
              <a:rPr lang="en-US" sz="2000" b="1" i="1">
                <a:latin typeface="Calibri" charset="0"/>
              </a:rPr>
              <a:t>Most of observed increase in global average temperatures since the mid -20th century is very likely due to observed increase in anthropogenic greenhouse gas concentrations.</a:t>
            </a:r>
            <a:r>
              <a:rPr lang="ja-JP" altLang="en-US" sz="2000" b="1" i="1">
                <a:latin typeface="Calibri" charset="0"/>
              </a:rPr>
              <a:t>”</a:t>
            </a:r>
            <a:endParaRPr lang="en-US" sz="2000" b="1" i="1">
              <a:latin typeface="Calibri" charset="0"/>
            </a:endParaRPr>
          </a:p>
          <a:p>
            <a:pPr algn="ctr">
              <a:spcBef>
                <a:spcPct val="50000"/>
              </a:spcBef>
            </a:pPr>
            <a:r>
              <a:rPr lang="en-US" sz="2000" b="1" i="1">
                <a:latin typeface="Calibri" charset="0"/>
              </a:rPr>
              <a:t>-IPCC AR4 (2007)</a:t>
            </a:r>
          </a:p>
        </p:txBody>
      </p:sp>
    </p:spTree>
    <p:custDataLst>
      <p:tags r:id="rId1"/>
    </p:custDataLst>
    <p:extLst>
      <p:ext uri="{BB962C8B-B14F-4D97-AF65-F5344CB8AC3E}">
        <p14:creationId xmlns:p14="http://schemas.microsoft.com/office/powerpoint/2010/main" val="18272071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 calcmode="lin" valueType="num">
                                      <p:cBhvr additive="base">
                                        <p:cTn id="7" dur="500" fill="hold"/>
                                        <p:tgtEl>
                                          <p:spTgt spid="1566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66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6675">
                                            <p:txEl>
                                              <p:pRg st="1" end="1"/>
                                            </p:txEl>
                                          </p:spTgt>
                                        </p:tgtEl>
                                        <p:attrNameLst>
                                          <p:attrName>style.visibility</p:attrName>
                                        </p:attrNameLst>
                                      </p:cBhvr>
                                      <p:to>
                                        <p:strVal val="visible"/>
                                      </p:to>
                                    </p:set>
                                    <p:anim calcmode="lin" valueType="num">
                                      <p:cBhvr additive="base">
                                        <p:cTn id="13" dur="500" fill="hold"/>
                                        <p:tgtEl>
                                          <p:spTgt spid="1566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6675">
                                            <p:txEl>
                                              <p:pRg st="1" end="1"/>
                                            </p:txEl>
                                          </p:spTgt>
                                        </p:tgtEl>
                                        <p:attrNameLst>
                                          <p:attrName>ppt_y</p:attrName>
                                        </p:attrNameLst>
                                      </p:cBhvr>
                                      <p:tavLst>
                                        <p:tav tm="0">
                                          <p:val>
                                            <p:strVal val="#ppt_y"/>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15667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667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fontScale="70000" lnSpcReduction="20000"/>
          </a:bodyPr>
          <a:lstStyle/>
          <a:p>
            <a:r>
              <a:rPr lang="en-US" dirty="0"/>
              <a:t>Dr. Crystal </a:t>
            </a:r>
            <a:r>
              <a:rPr lang="en-US" dirty="0" err="1"/>
              <a:t>Kolden</a:t>
            </a:r>
            <a:endParaRPr lang="en-US" dirty="0"/>
          </a:p>
          <a:p>
            <a:r>
              <a:rPr lang="en-US" dirty="0"/>
              <a:t>Dr. John </a:t>
            </a:r>
            <a:r>
              <a:rPr lang="en-US" dirty="0" err="1" smtClean="0"/>
              <a:t>Abatzoglou</a:t>
            </a:r>
            <a:r>
              <a:rPr lang="en-US" dirty="0"/>
              <a:t> (http://</a:t>
            </a:r>
            <a:r>
              <a:rPr lang="en-US" dirty="0" err="1"/>
              <a:t>webpages.uidaho.edu</a:t>
            </a:r>
            <a:r>
              <a:rPr lang="en-US" dirty="0"/>
              <a:t>/</a:t>
            </a:r>
            <a:r>
              <a:rPr lang="en-US" dirty="0" err="1"/>
              <a:t>jabatzoglou</a:t>
            </a:r>
            <a:r>
              <a:rPr lang="en-US" dirty="0" smtClean="0"/>
              <a:t>/)</a:t>
            </a:r>
          </a:p>
          <a:p>
            <a:endParaRPr lang="en-US" dirty="0"/>
          </a:p>
          <a:p>
            <a:pPr marL="0" indent="0">
              <a:buNone/>
            </a:pPr>
            <a:r>
              <a:rPr lang="en-US" dirty="0" smtClean="0"/>
              <a:t>More information:</a:t>
            </a:r>
          </a:p>
          <a:p>
            <a:r>
              <a:rPr lang="en-US" dirty="0" smtClean="0">
                <a:hlinkClick r:id="rId2"/>
              </a:rPr>
              <a:t>www.westernclimateinitiative.org/</a:t>
            </a:r>
            <a:endParaRPr lang="en-US" dirty="0" smtClean="0"/>
          </a:p>
          <a:p>
            <a:r>
              <a:rPr lang="en-US" dirty="0" err="1" smtClean="0"/>
              <a:t>Icenetmatrix.com</a:t>
            </a:r>
            <a:endParaRPr lang="en-US" dirty="0" smtClean="0"/>
          </a:p>
          <a:p>
            <a:r>
              <a:rPr lang="en-US" dirty="0">
                <a:hlinkClick r:id="rId3"/>
              </a:rPr>
              <a:t>http://www.atmos.washington.edu/mm5rt</a:t>
            </a:r>
            <a:r>
              <a:rPr lang="en-US" dirty="0" smtClean="0">
                <a:hlinkClick r:id="rId3"/>
              </a:rPr>
              <a:t>/</a:t>
            </a:r>
            <a:endParaRPr lang="en-US" dirty="0" smtClean="0"/>
          </a:p>
          <a:p>
            <a:r>
              <a:rPr lang="en-US" dirty="0">
                <a:hlinkClick r:id="rId4"/>
              </a:rPr>
              <a:t>http://www.wrcc.dri.edu/research/jtwrcc/idaho-mon</a:t>
            </a:r>
            <a:r>
              <a:rPr lang="en-US" dirty="0" smtClean="0">
                <a:hlinkClick r:id="rId4"/>
              </a:rPr>
              <a:t>/</a:t>
            </a:r>
            <a:endParaRPr lang="en-US" dirty="0" smtClean="0"/>
          </a:p>
          <a:p>
            <a:r>
              <a:rPr lang="en-US" dirty="0">
                <a:hlinkClick r:id="rId5"/>
              </a:rPr>
              <a:t>http://www.wrcc.dri.edu/monitor/WWDT</a:t>
            </a:r>
            <a:r>
              <a:rPr lang="en-US" dirty="0" smtClean="0">
                <a:hlinkClick r:id="rId5"/>
              </a:rPr>
              <a:t>/</a:t>
            </a:r>
            <a:endParaRPr lang="en-US" dirty="0" smtClean="0"/>
          </a:p>
          <a:p>
            <a:r>
              <a:rPr lang="en-US" dirty="0">
                <a:hlinkClick r:id="rId6"/>
              </a:rPr>
              <a:t>http://www.cefa.dri.edu/Westmap</a:t>
            </a:r>
            <a:r>
              <a:rPr lang="en-US" dirty="0" smtClean="0">
                <a:hlinkClick r:id="rId6"/>
              </a:rPr>
              <a:t>/</a:t>
            </a:r>
            <a:endParaRPr lang="en-US" dirty="0" smtClean="0"/>
          </a:p>
          <a:p>
            <a:r>
              <a:rPr lang="en-US" dirty="0">
                <a:hlinkClick r:id="rId7"/>
              </a:rPr>
              <a:t>http://www.cpc.ncep.noaa.gov/products/predictions/90day</a:t>
            </a:r>
            <a:r>
              <a:rPr lang="en-US" dirty="0" smtClean="0">
                <a:hlinkClick r:id="rId7"/>
              </a:rPr>
              <a:t>/</a:t>
            </a:r>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70606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Climate Forcing</a:t>
            </a:r>
            <a:endParaRPr lang="en-US" dirty="0"/>
          </a:p>
        </p:txBody>
      </p:sp>
      <p:sp>
        <p:nvSpPr>
          <p:cNvPr id="3" name="Content Placeholder 2"/>
          <p:cNvSpPr>
            <a:spLocks noGrp="1"/>
          </p:cNvSpPr>
          <p:nvPr>
            <p:ph idx="1"/>
          </p:nvPr>
        </p:nvSpPr>
        <p:spPr/>
        <p:txBody>
          <a:bodyPr/>
          <a:lstStyle/>
          <a:p>
            <a:r>
              <a:rPr lang="en-US" dirty="0" smtClean="0"/>
              <a:t>Climate forcing: mechanisms that affect climate</a:t>
            </a:r>
          </a:p>
          <a:p>
            <a:r>
              <a:rPr lang="en-US" dirty="0" smtClean="0"/>
              <a:t>Atmospheric Aerosols</a:t>
            </a:r>
          </a:p>
          <a:p>
            <a:r>
              <a:rPr lang="en-US" dirty="0" smtClean="0"/>
              <a:t>Fluctuations in Solar Output </a:t>
            </a:r>
          </a:p>
          <a:p>
            <a:r>
              <a:rPr lang="en-US" dirty="0" smtClean="0"/>
              <a:t>Greenhouse Gas Concentrations</a:t>
            </a:r>
          </a:p>
          <a:p>
            <a:r>
              <a:rPr lang="en-US" dirty="0" err="1" smtClean="0"/>
              <a:t>Milankovitch</a:t>
            </a:r>
            <a:r>
              <a:rPr lang="en-US" dirty="0" smtClean="0"/>
              <a:t> Cycles</a:t>
            </a:r>
          </a:p>
          <a:p>
            <a:endParaRPr lang="en-US" dirty="0"/>
          </a:p>
        </p:txBody>
      </p:sp>
    </p:spTree>
    <p:extLst>
      <p:ext uri="{BB962C8B-B14F-4D97-AF65-F5344CB8AC3E}">
        <p14:creationId xmlns:p14="http://schemas.microsoft.com/office/powerpoint/2010/main" val="257993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Aerosols: Volcanic Eruptions</a:t>
            </a:r>
            <a:endParaRPr lang="en-US" dirty="0"/>
          </a:p>
        </p:txBody>
      </p:sp>
      <p:pic>
        <p:nvPicPr>
          <p:cNvPr id="5" name="Picture 4" descr="AshCloud.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1551" y="1444532"/>
            <a:ext cx="5080000" cy="3390900"/>
          </a:xfrm>
          <a:prstGeom prst="rect">
            <a:avLst/>
          </a:prstGeom>
        </p:spPr>
      </p:pic>
      <p:sp>
        <p:nvSpPr>
          <p:cNvPr id="7" name="Content Placeholder 2"/>
          <p:cNvSpPr txBox="1">
            <a:spLocks/>
          </p:cNvSpPr>
          <p:nvPr/>
        </p:nvSpPr>
        <p:spPr>
          <a:xfrm>
            <a:off x="549275" y="1600200"/>
            <a:ext cx="2962276" cy="4662879"/>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dirty="0" smtClean="0"/>
              <a:t>Mount Pinatubo, Philippines</a:t>
            </a:r>
          </a:p>
          <a:p>
            <a:r>
              <a:rPr lang="en-US" dirty="0" smtClean="0"/>
              <a:t>June 15, 1991</a:t>
            </a:r>
          </a:p>
          <a:p>
            <a:r>
              <a:rPr lang="en-US" dirty="0" smtClean="0"/>
              <a:t>Caused Global Temp. to drop about 1˚F for 2 years. </a:t>
            </a:r>
          </a:p>
          <a:p>
            <a:endParaRPr lang="en-US" dirty="0"/>
          </a:p>
        </p:txBody>
      </p:sp>
    </p:spTree>
    <p:extLst>
      <p:ext uri="{BB962C8B-B14F-4D97-AF65-F5344CB8AC3E}">
        <p14:creationId xmlns:p14="http://schemas.microsoft.com/office/powerpoint/2010/main" val="2235566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Aerosols: Air Pollution</a:t>
            </a:r>
            <a:endParaRPr lang="en-US" dirty="0"/>
          </a:p>
        </p:txBody>
      </p:sp>
      <p:sp>
        <p:nvSpPr>
          <p:cNvPr id="4" name="Content Placeholder 2"/>
          <p:cNvSpPr txBox="1">
            <a:spLocks/>
          </p:cNvSpPr>
          <p:nvPr/>
        </p:nvSpPr>
        <p:spPr>
          <a:xfrm>
            <a:off x="549275" y="1600200"/>
            <a:ext cx="2962276" cy="4662879"/>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dirty="0" smtClean="0"/>
              <a:t>Sulfur Dioxide </a:t>
            </a:r>
          </a:p>
          <a:p>
            <a:pPr lvl="1"/>
            <a:r>
              <a:rPr lang="en-US" dirty="0" smtClean="0"/>
              <a:t>Most likely caused cooling from ~1940s-1970s</a:t>
            </a:r>
          </a:p>
          <a:p>
            <a:pPr lvl="1"/>
            <a:r>
              <a:rPr lang="en-US" dirty="0" smtClean="0"/>
              <a:t>Yay Clean Air Act!</a:t>
            </a:r>
          </a:p>
          <a:p>
            <a:r>
              <a:rPr lang="en-US" dirty="0" smtClean="0"/>
              <a:t>Particulate matter</a:t>
            </a:r>
          </a:p>
          <a:p>
            <a:pPr lvl="1"/>
            <a:r>
              <a:rPr lang="en-US" dirty="0" smtClean="0"/>
              <a:t>May cause cooling, may cause warming.</a:t>
            </a:r>
          </a:p>
          <a:p>
            <a:endParaRPr lang="en-US" dirty="0"/>
          </a:p>
        </p:txBody>
      </p:sp>
      <p:pic>
        <p:nvPicPr>
          <p:cNvPr id="7" name="Picture 6" descr="sulfur-dioxide-air-pollution-usa-epa.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6500" y="1921383"/>
            <a:ext cx="4723274" cy="3160658"/>
          </a:xfrm>
          <a:prstGeom prst="rect">
            <a:avLst/>
          </a:prstGeom>
        </p:spPr>
      </p:pic>
    </p:spTree>
    <p:extLst>
      <p:ext uri="{BB962C8B-B14F-4D97-AF65-F5344CB8AC3E}">
        <p14:creationId xmlns:p14="http://schemas.microsoft.com/office/powerpoint/2010/main" val="2517871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Forcing</a:t>
            </a:r>
            <a:endParaRPr lang="en-US" dirty="0"/>
          </a:p>
        </p:txBody>
      </p:sp>
      <p:sp>
        <p:nvSpPr>
          <p:cNvPr id="4" name="Content Placeholder 2"/>
          <p:cNvSpPr txBox="1">
            <a:spLocks/>
          </p:cNvSpPr>
          <p:nvPr/>
        </p:nvSpPr>
        <p:spPr>
          <a:xfrm>
            <a:off x="549275" y="1600200"/>
            <a:ext cx="2962276" cy="4662879"/>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dirty="0" smtClean="0"/>
              <a:t>Sunspots </a:t>
            </a:r>
          </a:p>
          <a:p>
            <a:pPr lvl="1"/>
            <a:r>
              <a:rPr lang="en-US" dirty="0" smtClean="0"/>
              <a:t>Fewer sun spots during The Little Ice Age (~ 1400-1850 AD)</a:t>
            </a:r>
          </a:p>
          <a:p>
            <a:pPr lvl="1"/>
            <a:endParaRPr lang="en-US" dirty="0" smtClean="0"/>
          </a:p>
          <a:p>
            <a:pPr lvl="1"/>
            <a:r>
              <a:rPr lang="en-US" dirty="0" smtClean="0"/>
              <a:t>~ 11 year cycle, variations of ~ .1%</a:t>
            </a:r>
          </a:p>
          <a:p>
            <a:endParaRPr lang="en-US" dirty="0"/>
          </a:p>
        </p:txBody>
      </p:sp>
      <p:pic>
        <p:nvPicPr>
          <p:cNvPr id="5" name="Picture 4"/>
          <p:cNvPicPr>
            <a:picLocks noChangeAspect="1"/>
          </p:cNvPicPr>
          <p:nvPr/>
        </p:nvPicPr>
        <p:blipFill>
          <a:blip r:embed="rId3" cstate="print"/>
          <a:stretch>
            <a:fillRect/>
          </a:stretch>
        </p:blipFill>
        <p:spPr>
          <a:xfrm>
            <a:off x="3758708" y="1600200"/>
            <a:ext cx="4657664" cy="3684730"/>
          </a:xfrm>
          <a:prstGeom prst="rect">
            <a:avLst/>
          </a:prstGeom>
        </p:spPr>
      </p:pic>
    </p:spTree>
    <p:extLst>
      <p:ext uri="{BB962C8B-B14F-4D97-AF65-F5344CB8AC3E}">
        <p14:creationId xmlns:p14="http://schemas.microsoft.com/office/powerpoint/2010/main" val="18540663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1433</TotalTime>
  <Words>2318</Words>
  <Application>Microsoft Macintosh PowerPoint</Application>
  <PresentationFormat>On-screen Show (4:3)</PresentationFormat>
  <Paragraphs>344</Paragraphs>
  <Slides>55</Slides>
  <Notes>28</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Climate Forcing and Models</vt:lpstr>
      <vt:lpstr>PowerPoint Presentation</vt:lpstr>
      <vt:lpstr>Historical Climate record</vt:lpstr>
      <vt:lpstr>PowerPoint Presentation</vt:lpstr>
      <vt:lpstr>What have we learned because of paleoclimate records?</vt:lpstr>
      <vt:lpstr>Global Climate Forcing</vt:lpstr>
      <vt:lpstr>Aerosols: Volcanic Eruptions</vt:lpstr>
      <vt:lpstr>Aerosols: Air Pollution</vt:lpstr>
      <vt:lpstr>Solar Forcing</vt:lpstr>
      <vt:lpstr>Greenhouse Gas Concentrations</vt:lpstr>
      <vt:lpstr>Greenhouse Gas Concentrations: Dome C</vt:lpstr>
      <vt:lpstr>Milankovitch Cycles</vt:lpstr>
      <vt:lpstr>Eccentricity</vt:lpstr>
      <vt:lpstr>Obliquity</vt:lpstr>
      <vt:lpstr>Precession</vt:lpstr>
      <vt:lpstr>Climate Models</vt:lpstr>
      <vt:lpstr>PowerPoint Presentation</vt:lpstr>
      <vt:lpstr>PowerPoint Presentation</vt:lpstr>
      <vt:lpstr>PowerPoint Presentation</vt:lpstr>
      <vt:lpstr>PowerPoint Presentation</vt:lpstr>
      <vt:lpstr>Scenarios</vt:lpstr>
      <vt:lpstr>PowerPoint Presentation</vt:lpstr>
      <vt:lpstr>Carbon Bathtub Concept</vt:lpstr>
      <vt:lpstr>CO2 emissions for various scenarios</vt:lpstr>
      <vt:lpstr>Future Climate Simulations</vt:lpstr>
      <vt:lpstr>Global Mean Temperature Projections</vt:lpstr>
      <vt:lpstr>Global Climate Models (GCMs)  defined: numerical representations of the climate system, including atmosphere, ocean, sea ice and vegetation   A really extended weather forecast Like weather forecast models, they solve fundamental mathematical equations  Equations are very complicated Some of the world’s largest supercomputers are running climate models. </vt:lpstr>
      <vt:lpstr>Modeling: A 5 Dimensional Problem</vt:lpstr>
      <vt:lpstr>Conduct experiments on “Earth”</vt:lpstr>
      <vt:lpstr>Caveats to Global Climate Models</vt:lpstr>
      <vt:lpstr>Why should we trust these models to predict the future?</vt:lpstr>
      <vt:lpstr>Applications and typical results of GCMs:  Rain (cm/yr)</vt:lpstr>
      <vt:lpstr>Can Models Simulate Anthropogenic Forcing?</vt:lpstr>
      <vt:lpstr>Consider the “known” 20th Century Perturbations</vt:lpstr>
      <vt:lpstr>Model Schematic</vt:lpstr>
      <vt:lpstr>20th Century Climate: Model Simulations</vt:lpstr>
      <vt:lpstr>20th Century Climate: Model Simulations</vt:lpstr>
      <vt:lpstr>Predicting Future Climate</vt:lpstr>
      <vt:lpstr>Land areas are projected to warm more than the oceans with the greatest warming at high latitudes</vt:lpstr>
      <vt:lpstr>Spatial differences in temperature projections</vt:lpstr>
      <vt:lpstr>Precipitation</vt:lpstr>
      <vt:lpstr>Some areas are projected to become wetter, others drier with an overall increase projected</vt:lpstr>
      <vt:lpstr>Future Precipitation Predictions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in Snowfall (SWE %) Percent Change Late 21st Century SRES-A1B vs. Late 20th Century 20C3M</vt:lpstr>
      <vt:lpstr>PowerPoint Presentation</vt:lpstr>
      <vt:lpstr>What conclusions can you infer from these model experiments?</vt:lpstr>
      <vt:lpstr>Sources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and Climate Change</dc:title>
  <dc:creator>Joy Campbell</dc:creator>
  <cp:lastModifiedBy>Joy Campbell</cp:lastModifiedBy>
  <cp:revision>142</cp:revision>
  <dcterms:created xsi:type="dcterms:W3CDTF">2012-02-24T08:39:47Z</dcterms:created>
  <dcterms:modified xsi:type="dcterms:W3CDTF">2012-08-20T08:37:20Z</dcterms:modified>
</cp:coreProperties>
</file>