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3" autoAdjust="0"/>
    <p:restoredTop sz="79691" autoAdjust="0"/>
  </p:normalViewPr>
  <p:slideViewPr>
    <p:cSldViewPr snapToGrid="0" snapToObjects="1">
      <p:cViewPr varScale="1">
        <p:scale>
          <a:sx n="76" d="100"/>
          <a:sy n="76" d="100"/>
        </p:scale>
        <p:origin x="-1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911C-4BF1-E147-B1E2-335499AA58AB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8B8DC-9754-3746-9996-85D343775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A6A82E-CD0A-4F69-A5B9-E8E5588672C1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Greenhouse</a:t>
            </a:r>
            <a:r>
              <a:rPr lang="en-US" baseline="0" dirty="0" smtClean="0"/>
              <a:t> gas emissions by sector: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B8DC-9754-3746-9996-85D3437751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9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C18F1-9296-D340-9B71-A3BBE980C814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/>
          <a:lstStyle/>
          <a:p>
            <a:r>
              <a:rPr lang="en-US"/>
              <a:t>Thus, energy use, and the continuing demand for energy are central to the challenges of climate change.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F204A-D73B-3B47-BE59-2FA9FDF5D33C}" type="slidenum">
              <a:rPr lang="en-US"/>
              <a:pPr/>
              <a:t>12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5325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CO2 emissions for different</a:t>
            </a:r>
            <a:r>
              <a:rPr lang="en-US" baseline="0" dirty="0" smtClean="0"/>
              <a:t> IPCC scenarios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E51FD-CE7E-494B-9E29-2AC055EEB847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 lIns="89393" tIns="44697" rIns="89393" bIns="44697"/>
          <a:lstStyle/>
          <a:p>
            <a:r>
              <a:rPr lang="en-GB"/>
              <a:t>This solar powered 'power tower' is a working example of renewable energy in general use. clearly, the technology used must vary with place. So a power tower probably wouldn't provide too much power in Edinburgh say.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=zORv8wwiadQ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B8DC-9754-3746-9996-85D34377513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6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152400"/>
            <a:ext cx="80359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396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96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45350" y="6172200"/>
            <a:ext cx="189865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8BEDD6-9C83-419F-B358-10CD3F1230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AU"/>
              <a:t>MET 112 Global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168805488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BAFF4A-CC41-104A-8075-CDC3F0B48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6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24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D0C38C-1136-8346-BA1D-1E04CC33F90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4/25/13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18B5F12-7605-F54C-9922-95DDFC28699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27939" y="227955"/>
            <a:ext cx="9010950" cy="6921684"/>
            <a:chOff x="227939" y="227955"/>
            <a:chExt cx="9010950" cy="692168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27939" y="227955"/>
              <a:ext cx="8686087" cy="639903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 descr="ui_logo_rgb.pdf"/>
            <p:cNvPicPr>
              <a:picLocks noChangeAspect="1"/>
            </p:cNvPicPr>
            <p:nvPr userDrawn="1"/>
          </p:nvPicPr>
          <p:blipFill>
            <a:blip r:embed="rId15" cstate="print">
              <a:alphaModFix/>
            </a:blip>
            <a:stretch>
              <a:fillRect/>
            </a:stretch>
          </p:blipFill>
          <p:spPr>
            <a:xfrm>
              <a:off x="6062566" y="6138684"/>
              <a:ext cx="1874242" cy="312374"/>
            </a:xfrm>
            <a:prstGeom prst="rect">
              <a:avLst/>
            </a:prstGeom>
          </p:spPr>
        </p:pic>
        <p:pic>
          <p:nvPicPr>
            <p:cNvPr id="11" name="Picture 10" descr="admin-gold-whiteCLIP.png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7480342" y="5378209"/>
              <a:ext cx="1758547" cy="177143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5905500"/>
            <a:ext cx="1943100" cy="95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000" spc="-150">
          <a:solidFill>
            <a:schemeClr val="tx1">
              <a:lumMod val="75000"/>
              <a:lumOff val="25000"/>
            </a:schemeClr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os.washington.edu/mm5rt/" TargetMode="External"/><Relationship Id="rId4" Type="http://schemas.openxmlformats.org/officeDocument/2006/relationships/hyperlink" Target="http://www.wrcc.dri.edu/research/jtwrcc/idaho-mon/" TargetMode="External"/><Relationship Id="rId5" Type="http://schemas.openxmlformats.org/officeDocument/2006/relationships/hyperlink" Target="http://www.wrcc.dri.edu/monitor/WWDT/" TargetMode="External"/><Relationship Id="rId6" Type="http://schemas.openxmlformats.org/officeDocument/2006/relationships/hyperlink" Target="http://www.cefa.dri.edu/Westmap/" TargetMode="External"/><Relationship Id="rId7" Type="http://schemas.openxmlformats.org/officeDocument/2006/relationships/hyperlink" Target="http://www.cpc.ncep.noaa.gov/products/predictions/90da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sternclimateinitiativ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mitigation and adaptation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0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Kyoto Protocol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8991600" cy="4114800"/>
          </a:xfrm>
          <a:ln/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/>
              <a:t>Aimed for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“</a:t>
            </a:r>
            <a:r>
              <a:rPr lang="en-US" sz="2400" dirty="0">
                <a:solidFill>
                  <a:schemeClr val="tx2"/>
                </a:solidFill>
              </a:rPr>
              <a:t>stabilization of greenhouse gas concentrations in the atmosphere at a level that would prevent dangerous anthropogenic interference with the climate system</a:t>
            </a:r>
            <a:r>
              <a:rPr lang="ja-JP" altLang="en-US" sz="2400" dirty="0">
                <a:solidFill>
                  <a:schemeClr val="tx2"/>
                </a:solidFill>
              </a:rPr>
              <a:t>”</a:t>
            </a:r>
            <a:endParaRPr lang="en-US" sz="24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/>
              <a:t>Kyoto Protocol: Reduce CO2 emissions from 1990 levels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US" sz="2400" i="1" dirty="0"/>
              <a:t>A first step toward mitigating climate change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i="1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3821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Dioxide Mitigation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Mitigation:</a:t>
            </a:r>
            <a:r>
              <a:rPr lang="en-US" sz="2800" dirty="0"/>
              <a:t> To stabilize carbon dioxide concentrations at a level below the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tipping point</a:t>
            </a:r>
            <a:r>
              <a:rPr lang="ja-JP" altLang="en-US" sz="2800" dirty="0">
                <a:latin typeface="Arial"/>
              </a:rPr>
              <a:t>’</a:t>
            </a:r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b="1" dirty="0"/>
              <a:t>Latest estimate ~ 8000 kg of CO2 </a:t>
            </a:r>
          </a:p>
          <a:p>
            <a:pPr lvl="1"/>
            <a:r>
              <a:rPr lang="en-US" sz="2400" b="1" dirty="0"/>
              <a:t>To stabilize climate (550ppm)</a:t>
            </a:r>
          </a:p>
          <a:p>
            <a:pPr lvl="2"/>
            <a:r>
              <a:rPr lang="en-US" b="1" dirty="0"/>
              <a:t>2200 kg  (</a:t>
            </a:r>
            <a:r>
              <a:rPr lang="en-US" b="1" dirty="0">
                <a:solidFill>
                  <a:schemeClr val="tx2"/>
                </a:solidFill>
              </a:rPr>
              <a:t>75% reduction</a:t>
            </a:r>
            <a:r>
              <a:rPr lang="en-US" b="1" dirty="0"/>
              <a:t>)</a:t>
            </a:r>
          </a:p>
          <a:p>
            <a:pPr lvl="2"/>
            <a:endParaRPr lang="en-US" b="1" dirty="0"/>
          </a:p>
          <a:p>
            <a:pPr lvl="2">
              <a:buFontTx/>
              <a:buNone/>
            </a:pPr>
            <a:r>
              <a:rPr lang="en-US" b="1" dirty="0">
                <a:solidFill>
                  <a:schemeClr val="tx2"/>
                </a:solidFill>
              </a:rPr>
              <a:t>			Can this be done???</a:t>
            </a:r>
            <a:endParaRPr lang="en-US" b="1" u="sng" dirty="0">
              <a:solidFill>
                <a:schemeClr val="tx2"/>
              </a:solidFill>
            </a:endParaRPr>
          </a:p>
          <a:p>
            <a:endParaRPr lang="en-US" sz="2400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76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9144000" cy="414337"/>
          </a:xfrm>
        </p:spPr>
        <p:txBody>
          <a:bodyPr>
            <a:normAutofit fontScale="90000"/>
          </a:bodyPr>
          <a:lstStyle/>
          <a:p>
            <a:r>
              <a:rPr lang="en-GB" sz="3200"/>
              <a:t>CO</a:t>
            </a:r>
            <a:r>
              <a:rPr lang="en-GB" sz="3200" baseline="-25000"/>
              <a:t>2</a:t>
            </a:r>
            <a:r>
              <a:rPr lang="en-GB" sz="3200"/>
              <a:t> emissions for various scenarios (550 ppm)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6535738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181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tx2"/>
                </a:solidFill>
                <a:latin typeface="Times New Roman" charset="0"/>
              </a:rPr>
              <a:t>Kyoto</a:t>
            </a:r>
            <a:r>
              <a:rPr lang="ja-JP" altLang="en-US" sz="2400" b="1">
                <a:solidFill>
                  <a:schemeClr val="tx2"/>
                </a:solidFill>
                <a:latin typeface="Arial"/>
              </a:rPr>
              <a:t>’</a:t>
            </a:r>
            <a:r>
              <a:rPr lang="en-US" sz="2400" b="1">
                <a:solidFill>
                  <a:schemeClr val="tx2"/>
                </a:solidFill>
                <a:latin typeface="Times New Roman" charset="0"/>
              </a:rPr>
              <a:t>s goal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2057400" y="4876800"/>
            <a:ext cx="35814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588166"/>
      </p:ext>
    </p:extLst>
  </p:cSld>
  <p:clrMapOvr>
    <a:masterClrMapping/>
  </p:clrMapOvr>
  <p:transition xmlns:p14="http://schemas.microsoft.com/office/powerpoint/2010/main" advClick="0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Hypothetical: GHG vs. Climate Change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058988" y="1447800"/>
            <a:ext cx="0" cy="419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2058988" y="5638800"/>
            <a:ext cx="533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2058988" y="1219200"/>
            <a:ext cx="3886200" cy="4419600"/>
          </a:xfrm>
          <a:custGeom>
            <a:avLst/>
            <a:gdLst>
              <a:gd name="T0" fmla="*/ 0 w 2448"/>
              <a:gd name="T1" fmla="*/ 2784 h 2784"/>
              <a:gd name="T2" fmla="*/ 576 w 2448"/>
              <a:gd name="T3" fmla="*/ 2640 h 2784"/>
              <a:gd name="T4" fmla="*/ 1052 w 2448"/>
              <a:gd name="T5" fmla="*/ 2475 h 2784"/>
              <a:gd name="T6" fmla="*/ 1398 w 2448"/>
              <a:gd name="T7" fmla="*/ 2218 h 2784"/>
              <a:gd name="T8" fmla="*/ 1872 w 2448"/>
              <a:gd name="T9" fmla="*/ 1344 h 2784"/>
              <a:gd name="T10" fmla="*/ 2352 w 2448"/>
              <a:gd name="T11" fmla="*/ 240 h 2784"/>
              <a:gd name="T12" fmla="*/ 2448 w 2448"/>
              <a:gd name="T13" fmla="*/ 0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8" h="2784">
                <a:moveTo>
                  <a:pt x="0" y="2784"/>
                </a:moveTo>
                <a:cubicBezTo>
                  <a:pt x="204" y="2740"/>
                  <a:pt x="401" y="2691"/>
                  <a:pt x="576" y="2640"/>
                </a:cubicBezTo>
                <a:cubicBezTo>
                  <a:pt x="751" y="2589"/>
                  <a:pt x="915" y="2545"/>
                  <a:pt x="1052" y="2475"/>
                </a:cubicBezTo>
                <a:cubicBezTo>
                  <a:pt x="1189" y="2405"/>
                  <a:pt x="1261" y="2406"/>
                  <a:pt x="1398" y="2218"/>
                </a:cubicBezTo>
                <a:cubicBezTo>
                  <a:pt x="1535" y="2030"/>
                  <a:pt x="1713" y="1674"/>
                  <a:pt x="1872" y="1344"/>
                </a:cubicBezTo>
                <a:cubicBezTo>
                  <a:pt x="2031" y="1014"/>
                  <a:pt x="2256" y="464"/>
                  <a:pt x="2352" y="240"/>
                </a:cubicBezTo>
                <a:cubicBezTo>
                  <a:pt x="2448" y="16"/>
                  <a:pt x="2448" y="8"/>
                  <a:pt x="2448" y="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429000" y="6019800"/>
            <a:ext cx="2593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charset="0"/>
              </a:rPr>
              <a:t>CO2 Concentration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043113" y="5594350"/>
            <a:ext cx="475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charset="0"/>
              </a:rPr>
              <a:t> 	450	550	650	750	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 rot="16200000">
            <a:off x="-970757" y="3009107"/>
            <a:ext cx="4564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charset="0"/>
              </a:rPr>
              <a:t>Temperature Change by 2100 (C) </a:t>
            </a:r>
          </a:p>
          <a:p>
            <a:pPr eaLnBrk="0" hangingPunct="0"/>
            <a:r>
              <a:rPr lang="en-US" b="1">
                <a:latin typeface="Verdana" charset="0"/>
              </a:rPr>
              <a:t>1	2	3	4	5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191000" y="1524000"/>
            <a:ext cx="0" cy="4114800"/>
          </a:xfrm>
          <a:prstGeom prst="line">
            <a:avLst/>
          </a:prstGeom>
          <a:noFill/>
          <a:ln w="508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148263" y="3657600"/>
            <a:ext cx="34734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Verdana" charset="0"/>
              </a:rPr>
              <a:t>Non-linear influence of GHG</a:t>
            </a:r>
          </a:p>
          <a:p>
            <a:pPr algn="ctr" eaLnBrk="0" hangingPunct="0"/>
            <a:r>
              <a:rPr lang="en-US">
                <a:latin typeface="Verdana" charset="0"/>
              </a:rPr>
              <a:t>On Climate Change</a:t>
            </a:r>
          </a:p>
          <a:p>
            <a:pPr algn="ctr" eaLnBrk="0" hangingPunct="0"/>
            <a:endParaRPr lang="en-US">
              <a:latin typeface="Verdana" charset="0"/>
            </a:endParaRPr>
          </a:p>
          <a:p>
            <a:pPr algn="ctr" eaLnBrk="0" hangingPunct="0"/>
            <a:r>
              <a:rPr lang="en-US">
                <a:latin typeface="Verdana" charset="0"/>
              </a:rPr>
              <a:t>Why the large change above</a:t>
            </a:r>
          </a:p>
          <a:p>
            <a:pPr algn="ctr" eaLnBrk="0" hangingPunct="0"/>
            <a:r>
              <a:rPr lang="en-US">
                <a:latin typeface="Verdana" charset="0"/>
              </a:rPr>
              <a:t>550 ppm?</a:t>
            </a:r>
          </a:p>
        </p:txBody>
      </p:sp>
    </p:spTree>
    <p:extLst>
      <p:ext uri="{BB962C8B-B14F-4D97-AF65-F5344CB8AC3E}">
        <p14:creationId xmlns:p14="http://schemas.microsoft.com/office/powerpoint/2010/main" val="3780952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Positive vs. Negative Feedbacks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1438" cy="4525963"/>
          </a:xfrm>
        </p:spPr>
        <p:txBody>
          <a:bodyPr>
            <a:normAutofit fontScale="92500"/>
          </a:bodyPr>
          <a:lstStyle/>
          <a:p>
            <a:pPr marL="533400" indent="-533400" defTabSz="762000">
              <a:buFontTx/>
              <a:buNone/>
            </a:pPr>
            <a:r>
              <a:rPr lang="en-US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Positive Feedbacks</a:t>
            </a:r>
          </a:p>
          <a:p>
            <a:pPr marL="533400" indent="-533400" defTabSz="762000">
              <a:buFontTx/>
              <a:buNone/>
            </a:pPr>
            <a:endParaRPr lang="en-US"/>
          </a:p>
          <a:p>
            <a:pPr marL="533400" indent="-533400" defTabSz="762000">
              <a:buFont typeface="Wingdings" charset="0"/>
              <a:buAutoNum type="arabicPeriod"/>
            </a:pPr>
            <a:r>
              <a:rPr lang="en-US"/>
              <a:t>Ocean solubility</a:t>
            </a:r>
          </a:p>
          <a:p>
            <a:pPr marL="533400" indent="-533400" defTabSz="762000">
              <a:buFont typeface="Wingdings" charset="0"/>
              <a:buAutoNum type="arabicPeriod"/>
            </a:pPr>
            <a:r>
              <a:rPr lang="en-US"/>
              <a:t>Ice albedo</a:t>
            </a:r>
          </a:p>
          <a:p>
            <a:pPr marL="533400" indent="-533400" defTabSz="762000">
              <a:buFont typeface="Wingdings" charset="0"/>
              <a:buAutoNum type="arabicPeriod"/>
            </a:pPr>
            <a:r>
              <a:rPr lang="en-US"/>
              <a:t>Water vapor</a:t>
            </a:r>
          </a:p>
          <a:p>
            <a:pPr marL="533400" indent="-533400" defTabSz="762000">
              <a:buFont typeface="Wingdings" charset="0"/>
              <a:buAutoNum type="arabicPeriod"/>
            </a:pPr>
            <a:r>
              <a:rPr lang="en-US"/>
              <a:t>Wildfires</a:t>
            </a:r>
          </a:p>
          <a:p>
            <a:pPr marL="533400" indent="-533400" defTabSz="762000">
              <a:buFont typeface="Wingdings" charset="0"/>
              <a:buAutoNum type="arabicPeriod"/>
            </a:pPr>
            <a:r>
              <a:rPr lang="en-US"/>
              <a:t>Methane Hydrates</a:t>
            </a:r>
          </a:p>
          <a:p>
            <a:pPr marL="533400" indent="-533400" defTabSz="762000">
              <a:buFont typeface="Wingdings" charset="0"/>
              <a:buAutoNum type="arabicPeriod"/>
            </a:pPr>
            <a:r>
              <a:rPr lang="en-US"/>
              <a:t>Ice Sheet Collapse</a:t>
            </a:r>
          </a:p>
          <a:p>
            <a:pPr marL="533400" indent="-533400" defTabSz="762000">
              <a:buFont typeface="Wingdings" charset="0"/>
              <a:buAutoNum type="arabicPeriod"/>
            </a:pPr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876800" y="1524000"/>
            <a:ext cx="3810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33400" indent="-533400" defTabSz="762000">
              <a:spcBef>
                <a:spcPct val="20000"/>
              </a:spcBef>
            </a:pPr>
            <a:r>
              <a:rPr lang="en-US" sz="3200" b="1" u="sng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Negative Feedbacks</a:t>
            </a:r>
          </a:p>
          <a:p>
            <a:pPr marL="533400" indent="-533400" defTabSz="762000">
              <a:spcBef>
                <a:spcPct val="20000"/>
              </a:spcBef>
            </a:pPr>
            <a:endParaRPr lang="en-US" sz="3200">
              <a:latin typeface="Calibri" charset="0"/>
            </a:endParaRPr>
          </a:p>
          <a:p>
            <a:pPr marL="533400" indent="-533400" defTabSz="762000">
              <a:spcBef>
                <a:spcPct val="20000"/>
              </a:spcBef>
              <a:buFont typeface="Wingdings" charset="0"/>
              <a:buAutoNum type="arabicPeriod"/>
            </a:pPr>
            <a:r>
              <a:rPr lang="en-US" sz="3200">
                <a:latin typeface="Calibri" charset="0"/>
              </a:rPr>
              <a:t>Carbon fertilization</a:t>
            </a:r>
          </a:p>
          <a:p>
            <a:pPr marL="533400" indent="-533400" defTabSz="762000">
              <a:spcBef>
                <a:spcPct val="20000"/>
              </a:spcBef>
              <a:buFont typeface="Wingdings" charset="0"/>
              <a:buAutoNum type="arabicPeriod"/>
            </a:pPr>
            <a:r>
              <a:rPr lang="en-US" sz="3200">
                <a:latin typeface="Calibri" charset="0"/>
              </a:rPr>
              <a:t>Cloud Albedo</a:t>
            </a:r>
          </a:p>
          <a:p>
            <a:pPr marL="533400" indent="-533400" defTabSz="762000">
              <a:spcBef>
                <a:spcPct val="20000"/>
              </a:spcBef>
              <a:buFont typeface="Wingdings" charset="0"/>
              <a:buAutoNum type="arabicPeriod"/>
            </a:pPr>
            <a:r>
              <a:rPr lang="en-US" sz="3200">
                <a:latin typeface="Calibri" charset="0"/>
              </a:rPr>
              <a:t>Chemical Wxing</a:t>
            </a:r>
          </a:p>
          <a:p>
            <a:pPr marL="533400" indent="-533400" defTabSz="762000">
              <a:spcBef>
                <a:spcPct val="20000"/>
              </a:spcBef>
              <a:buFont typeface="Wingdings" charset="0"/>
              <a:buNone/>
            </a:pPr>
            <a:endParaRPr lang="en-US" sz="3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66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Hypothetical: Climate Change vs. Impact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058988" y="1447800"/>
            <a:ext cx="0" cy="419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2058988" y="5638800"/>
            <a:ext cx="533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2058988" y="1219200"/>
            <a:ext cx="3886200" cy="4419600"/>
          </a:xfrm>
          <a:custGeom>
            <a:avLst/>
            <a:gdLst>
              <a:gd name="T0" fmla="*/ 0 w 2448"/>
              <a:gd name="T1" fmla="*/ 2784 h 2784"/>
              <a:gd name="T2" fmla="*/ 576 w 2448"/>
              <a:gd name="T3" fmla="*/ 2640 h 2784"/>
              <a:gd name="T4" fmla="*/ 1052 w 2448"/>
              <a:gd name="T5" fmla="*/ 2475 h 2784"/>
              <a:gd name="T6" fmla="*/ 1398 w 2448"/>
              <a:gd name="T7" fmla="*/ 2218 h 2784"/>
              <a:gd name="T8" fmla="*/ 1872 w 2448"/>
              <a:gd name="T9" fmla="*/ 1344 h 2784"/>
              <a:gd name="T10" fmla="*/ 2352 w 2448"/>
              <a:gd name="T11" fmla="*/ 240 h 2784"/>
              <a:gd name="T12" fmla="*/ 2448 w 2448"/>
              <a:gd name="T13" fmla="*/ 0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8" h="2784">
                <a:moveTo>
                  <a:pt x="0" y="2784"/>
                </a:moveTo>
                <a:cubicBezTo>
                  <a:pt x="204" y="2740"/>
                  <a:pt x="401" y="2691"/>
                  <a:pt x="576" y="2640"/>
                </a:cubicBezTo>
                <a:cubicBezTo>
                  <a:pt x="751" y="2589"/>
                  <a:pt x="915" y="2545"/>
                  <a:pt x="1052" y="2475"/>
                </a:cubicBezTo>
                <a:cubicBezTo>
                  <a:pt x="1189" y="2405"/>
                  <a:pt x="1261" y="2406"/>
                  <a:pt x="1398" y="2218"/>
                </a:cubicBezTo>
                <a:cubicBezTo>
                  <a:pt x="1535" y="2030"/>
                  <a:pt x="1713" y="1674"/>
                  <a:pt x="1872" y="1344"/>
                </a:cubicBezTo>
                <a:cubicBezTo>
                  <a:pt x="2031" y="1014"/>
                  <a:pt x="2256" y="464"/>
                  <a:pt x="2352" y="240"/>
                </a:cubicBezTo>
                <a:cubicBezTo>
                  <a:pt x="2448" y="16"/>
                  <a:pt x="2448" y="8"/>
                  <a:pt x="2448" y="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057400" y="5715000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0" hangingPunct="0"/>
            <a:r>
              <a:rPr lang="en-US" b="1">
                <a:latin typeface="Verdana" charset="0"/>
              </a:rPr>
              <a:t>1			2	  3	     4	     5</a:t>
            </a:r>
          </a:p>
          <a:p>
            <a:pPr eaLnBrk="0" hangingPunct="0"/>
            <a:r>
              <a:rPr lang="en-US" b="1">
                <a:latin typeface="Verdana" charset="0"/>
              </a:rPr>
              <a:t>	Temperature Change (C) by 2100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191000" y="1524000"/>
            <a:ext cx="0" cy="4114800"/>
          </a:xfrm>
          <a:prstGeom prst="line">
            <a:avLst/>
          </a:prstGeom>
          <a:noFill/>
          <a:ln w="508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 rot="16200000">
            <a:off x="-474663" y="3043238"/>
            <a:ext cx="418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charset="0"/>
              </a:rPr>
              <a:t>IMPACT</a:t>
            </a:r>
          </a:p>
          <a:p>
            <a:pPr eaLnBrk="0" hangingPunct="0"/>
            <a:r>
              <a:rPr lang="en-US" b="1">
                <a:latin typeface="Verdana" charset="0"/>
              </a:rPr>
              <a:t>Economic/Environmental Units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446588" y="4419600"/>
            <a:ext cx="46974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Verdana" charset="0"/>
              </a:rPr>
              <a:t>Non-linear influence of Climate Change</a:t>
            </a:r>
          </a:p>
          <a:p>
            <a:pPr algn="ctr" eaLnBrk="0" hangingPunct="0"/>
            <a:r>
              <a:rPr lang="en-US">
                <a:latin typeface="Verdana" charset="0"/>
              </a:rPr>
              <a:t>On Impact</a:t>
            </a:r>
          </a:p>
          <a:p>
            <a:pPr algn="ctr" eaLnBrk="0" hangingPunct="0"/>
            <a:endParaRPr lang="en-US">
              <a:latin typeface="Verdana" charset="0"/>
            </a:endParaRPr>
          </a:p>
          <a:p>
            <a:pPr algn="ctr" eaLnBrk="0" hangingPunct="0"/>
            <a:r>
              <a:rPr lang="en-US">
                <a:latin typeface="Verdana" charset="0"/>
              </a:rPr>
              <a:t>Change &lt;2C is manageable</a:t>
            </a:r>
          </a:p>
        </p:txBody>
      </p:sp>
    </p:spTree>
    <p:extLst>
      <p:ext uri="{BB962C8B-B14F-4D97-AF65-F5344CB8AC3E}">
        <p14:creationId xmlns:p14="http://schemas.microsoft.com/office/powerpoint/2010/main" val="250955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Hypothetical: GHG vs. Impact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058988" y="1447800"/>
            <a:ext cx="0" cy="419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2058988" y="5638800"/>
            <a:ext cx="533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2058988" y="1489075"/>
            <a:ext cx="2921000" cy="4149725"/>
          </a:xfrm>
          <a:custGeom>
            <a:avLst/>
            <a:gdLst>
              <a:gd name="T0" fmla="*/ 0 w 1840"/>
              <a:gd name="T1" fmla="*/ 2614 h 2614"/>
              <a:gd name="T2" fmla="*/ 576 w 1840"/>
              <a:gd name="T3" fmla="*/ 2470 h 2614"/>
              <a:gd name="T4" fmla="*/ 1052 w 1840"/>
              <a:gd name="T5" fmla="*/ 2305 h 2614"/>
              <a:gd name="T6" fmla="*/ 1398 w 1840"/>
              <a:gd name="T7" fmla="*/ 2048 h 2614"/>
              <a:gd name="T8" fmla="*/ 1614 w 1840"/>
              <a:gd name="T9" fmla="*/ 1164 h 2614"/>
              <a:gd name="T10" fmla="*/ 1840 w 1840"/>
              <a:gd name="T11" fmla="*/ 0 h 2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0" h="2614">
                <a:moveTo>
                  <a:pt x="0" y="2614"/>
                </a:moveTo>
                <a:cubicBezTo>
                  <a:pt x="204" y="2570"/>
                  <a:pt x="401" y="2521"/>
                  <a:pt x="576" y="2470"/>
                </a:cubicBezTo>
                <a:cubicBezTo>
                  <a:pt x="751" y="2419"/>
                  <a:pt x="915" y="2375"/>
                  <a:pt x="1052" y="2305"/>
                </a:cubicBezTo>
                <a:cubicBezTo>
                  <a:pt x="1189" y="2235"/>
                  <a:pt x="1304" y="2238"/>
                  <a:pt x="1398" y="2048"/>
                </a:cubicBezTo>
                <a:cubicBezTo>
                  <a:pt x="1492" y="1858"/>
                  <a:pt x="1540" y="1505"/>
                  <a:pt x="1614" y="1164"/>
                </a:cubicBezTo>
                <a:cubicBezTo>
                  <a:pt x="1688" y="823"/>
                  <a:pt x="1793" y="242"/>
                  <a:pt x="1840" y="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191000" y="1524000"/>
            <a:ext cx="0" cy="4114800"/>
          </a:xfrm>
          <a:prstGeom prst="line">
            <a:avLst/>
          </a:prstGeom>
          <a:noFill/>
          <a:ln w="508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 rot="16200000">
            <a:off x="-424656" y="3058319"/>
            <a:ext cx="4090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Verdana" charset="0"/>
              </a:rPr>
              <a:t>IMPACT</a:t>
            </a:r>
          </a:p>
          <a:p>
            <a:pPr algn="ctr" eaLnBrk="0" hangingPunct="0"/>
            <a:r>
              <a:rPr lang="en-US" sz="2000">
                <a:latin typeface="Verdana" charset="0"/>
              </a:rPr>
              <a:t>Economic/Environmental Units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187950" y="4419600"/>
            <a:ext cx="323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Verdana" charset="0"/>
              </a:rPr>
              <a:t>Things get expensive</a:t>
            </a:r>
          </a:p>
          <a:p>
            <a:pPr algn="ctr" eaLnBrk="0" hangingPunct="0"/>
            <a:r>
              <a:rPr lang="en-US">
                <a:latin typeface="Verdana" charset="0"/>
              </a:rPr>
              <a:t>REAL FAST above 550ppm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429000" y="5994400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Verdana" charset="0"/>
              </a:rPr>
              <a:t>CO2 Concentration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043113" y="5568950"/>
            <a:ext cx="475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Verdana" charset="0"/>
              </a:rPr>
              <a:t> 	450	550	650	750	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5029200" y="152400"/>
            <a:ext cx="228600" cy="1066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0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owert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04850"/>
            <a:ext cx="69723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371600" y="152400"/>
            <a:ext cx="647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Times New Roman" charset="0"/>
              </a:rPr>
              <a:t>Mojave Desert (2011): 400,000 homes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861356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Carbon Tax???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5715000"/>
            <a:ext cx="7239000" cy="381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$10 per ton of CO2  ~ 10 cents per gallon..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381125"/>
            <a:ext cx="52387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02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371600" y="533400"/>
            <a:ext cx="601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Two basic kinds of geo-engineering</a:t>
            </a:r>
            <a:endParaRPr lang="en-GB" sz="4400" i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315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Trebuchet MS"/>
                <a:cs typeface="Trebuchet MS"/>
              </a:rPr>
              <a:t>Reduce the content of greenhouse gases in the atmosphere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Trebuchet MS"/>
                <a:cs typeface="Trebuchet MS"/>
              </a:rPr>
              <a:t>Alter the climate system</a:t>
            </a:r>
          </a:p>
          <a:p>
            <a:pPr>
              <a:spcBef>
                <a:spcPct val="50000"/>
              </a:spcBef>
            </a:pPr>
            <a:endParaRPr lang="en-GB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89132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0250"/>
          </a:xfrm>
        </p:spPr>
        <p:txBody>
          <a:bodyPr/>
          <a:lstStyle/>
          <a:p>
            <a:r>
              <a:rPr lang="en-US" sz="3200" smtClean="0"/>
              <a:t>Intergovernmental Panel on Climate Change (IPCC)</a:t>
            </a:r>
          </a:p>
        </p:txBody>
      </p:sp>
      <p:pic>
        <p:nvPicPr>
          <p:cNvPr id="56322" name="Picture 3" descr="IMG_2061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813" y="4064000"/>
            <a:ext cx="35115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Kyoto-CO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75" y="811213"/>
            <a:ext cx="354012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228600" y="915988"/>
            <a:ext cx="5114925" cy="49398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5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Governments require information on climate change for negotiations</a:t>
            </a:r>
          </a:p>
          <a:p>
            <a:pPr>
              <a:spcBef>
                <a:spcPct val="75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Function is to provide comprehensive objective assessments of the science of climate change</a:t>
            </a:r>
          </a:p>
          <a:p>
            <a:pPr>
              <a:spcBef>
                <a:spcPct val="75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Synthesis of science every 6 years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(last in 2007, next one 2013/2014)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75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Scientists review literature on the subject, they don’t conduct research, most volunteer</a:t>
            </a:r>
          </a:p>
          <a:p>
            <a:pPr>
              <a:spcBef>
                <a:spcPct val="75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Group revisions represent a compromise of opinions (3 years, 30000 comments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>
              <a:spcBef>
                <a:spcPct val="75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Some controversial opinions are slighted (not accepted fully by peers)</a:t>
            </a:r>
          </a:p>
        </p:txBody>
      </p:sp>
    </p:spTree>
    <p:extLst>
      <p:ext uri="{BB962C8B-B14F-4D97-AF65-F5344CB8AC3E}">
        <p14:creationId xmlns:p14="http://schemas.microsoft.com/office/powerpoint/2010/main" val="24119117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6019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chemeClr val="tx2"/>
                </a:solidFill>
                <a:latin typeface="Trebuchet MS"/>
                <a:cs typeface="Trebuchet MS"/>
              </a:rPr>
              <a:t>Geo-engineering</a:t>
            </a:r>
            <a:endParaRPr lang="en-GB" sz="4400" i="1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8077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b="1" dirty="0">
                <a:latin typeface="Trebuchet MS"/>
                <a:cs typeface="Trebuchet MS"/>
              </a:rPr>
              <a:t>Reduce the atmospheric greenhouse gas content</a:t>
            </a:r>
          </a:p>
          <a:p>
            <a:pPr lvl="1" algn="ctr">
              <a:spcBef>
                <a:spcPct val="50000"/>
              </a:spcBef>
            </a:pPr>
            <a:r>
              <a:rPr lang="en-GB" sz="2400" i="1" dirty="0">
                <a:latin typeface="Trebuchet MS"/>
                <a:cs typeface="Trebuchet MS"/>
              </a:rPr>
              <a:t>SEQUESTERING METHODS</a:t>
            </a:r>
          </a:p>
          <a:p>
            <a:pPr lvl="1">
              <a:spcBef>
                <a:spcPct val="50000"/>
              </a:spcBef>
            </a:pPr>
            <a:r>
              <a:rPr lang="en-GB" sz="2400" dirty="0">
                <a:latin typeface="Trebuchet MS"/>
                <a:cs typeface="Trebuchet MS"/>
              </a:rPr>
              <a:t>	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Trebuchet MS"/>
                <a:cs typeface="Trebuchet MS"/>
              </a:rPr>
              <a:t>plant trees ~ reforestation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Trebuchet MS"/>
                <a:cs typeface="Trebuchet MS"/>
              </a:rPr>
              <a:t>develop &amp; grow special biological organisms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Trebuchet MS"/>
                <a:cs typeface="Trebuchet MS"/>
              </a:rPr>
              <a:t>fertilize the oceans</a:t>
            </a:r>
          </a:p>
        </p:txBody>
      </p:sp>
    </p:spTree>
    <p:extLst>
      <p:ext uri="{BB962C8B-B14F-4D97-AF65-F5344CB8AC3E}">
        <p14:creationId xmlns:p14="http://schemas.microsoft.com/office/powerpoint/2010/main" val="3215787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371600" y="533400"/>
            <a:ext cx="601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chemeClr val="tx2"/>
                </a:solidFill>
                <a:latin typeface="Trebuchet MS"/>
                <a:cs typeface="Trebuchet MS"/>
              </a:rPr>
              <a:t>Geo-engineering</a:t>
            </a:r>
            <a:endParaRPr lang="en-GB" sz="3600" i="1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239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latin typeface="Trebuchet MS"/>
                <a:cs typeface="Trebuchet MS"/>
              </a:rPr>
              <a:t>2. Alter the climate system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Trebuchet MS"/>
                <a:cs typeface="Trebuchet MS"/>
              </a:rPr>
              <a:t>	Restore the global energy balance by the management of solar radiation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Trebuchet MS"/>
                <a:cs typeface="Trebuchet MS"/>
              </a:rPr>
              <a:t>	Recall the simple energy budget from day 1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Trebuchet MS"/>
                <a:cs typeface="Trebuchet MS"/>
              </a:rPr>
              <a:t>	In terms of the global energy budget a reduction of the solar energy absorbed in the climate system by about 2% might balance a doubling of atmospheric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284369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500" b="1" dirty="0"/>
              <a:t>1. Space Solar Shields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51363" y="5465763"/>
            <a:ext cx="174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Install a network of orbiting reflective shields to enhance global albedo</a:t>
            </a:r>
          </a:p>
          <a:p>
            <a:r>
              <a:rPr lang="en-US" sz="2400" dirty="0"/>
              <a:t>Fast: cooling could occur within a decade time</a:t>
            </a:r>
          </a:p>
          <a:p>
            <a:r>
              <a:rPr lang="en-GB" sz="2400" dirty="0">
                <a:solidFill>
                  <a:schemeClr val="tx2"/>
                </a:solidFill>
              </a:rPr>
              <a:t>Cost : hundreds of millions of dollars  -- cheap compared to other options</a:t>
            </a:r>
          </a:p>
          <a:p>
            <a:r>
              <a:rPr lang="en-US" sz="2400" dirty="0"/>
              <a:t>Side effects: vegetation responds to solar radiation, cloud formation, precipitation decrease (dimming analog) </a:t>
            </a:r>
          </a:p>
          <a:p>
            <a:endParaRPr lang="en-US" sz="2400" dirty="0"/>
          </a:p>
        </p:txBody>
      </p:sp>
      <p:pic>
        <p:nvPicPr>
          <p:cNvPr id="4608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447800"/>
            <a:ext cx="2900363" cy="3124200"/>
          </a:xfrm>
        </p:spPr>
      </p:pic>
    </p:spTree>
    <p:extLst>
      <p:ext uri="{BB962C8B-B14F-4D97-AF65-F5344CB8AC3E}">
        <p14:creationId xmlns:p14="http://schemas.microsoft.com/office/powerpoint/2010/main" val="2750725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90563"/>
            <a:ext cx="8839200" cy="538162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2. Mimic Volcanoes in Stratosphere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01000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>
                <a:latin typeface="Trebuchet MS"/>
                <a:cs typeface="Trebuchet MS"/>
              </a:rPr>
              <a:t>Volcanoes cool climate temporarily ~ 12-18 months</a:t>
            </a:r>
          </a:p>
          <a:p>
            <a:pPr>
              <a:spcBef>
                <a:spcPct val="50000"/>
              </a:spcBef>
            </a:pPr>
            <a:r>
              <a:rPr lang="en-GB" sz="2200" b="1" dirty="0">
                <a:latin typeface="Trebuchet MS"/>
                <a:cs typeface="Trebuchet MS"/>
              </a:rPr>
              <a:t>Proposed Idea:</a:t>
            </a:r>
            <a:r>
              <a:rPr lang="en-GB" sz="2200" dirty="0">
                <a:latin typeface="Trebuchet MS"/>
                <a:cs typeface="Trebuchet MS"/>
              </a:rPr>
              <a:t> inject </a:t>
            </a:r>
            <a:r>
              <a:rPr lang="en-GB" sz="2200" dirty="0" err="1">
                <a:latin typeface="Trebuchet MS"/>
                <a:cs typeface="Trebuchet MS"/>
              </a:rPr>
              <a:t>sulfur</a:t>
            </a:r>
            <a:r>
              <a:rPr lang="en-GB" sz="2200" dirty="0">
                <a:latin typeface="Trebuchet MS"/>
                <a:cs typeface="Trebuchet MS"/>
              </a:rPr>
              <a:t> dioxide into the stratosphere</a:t>
            </a:r>
          </a:p>
          <a:p>
            <a:pPr>
              <a:spcBef>
                <a:spcPct val="50000"/>
              </a:spcBef>
            </a:pPr>
            <a:r>
              <a:rPr lang="en-GB" sz="2200" dirty="0">
                <a:latin typeface="Trebuchet MS"/>
                <a:cs typeface="Trebuchet MS"/>
              </a:rPr>
              <a:t>Would need equivalent of an El-</a:t>
            </a:r>
            <a:r>
              <a:rPr lang="en-GB" sz="2200" dirty="0" err="1">
                <a:latin typeface="Trebuchet MS"/>
                <a:cs typeface="Trebuchet MS"/>
              </a:rPr>
              <a:t>Chichon</a:t>
            </a:r>
            <a:r>
              <a:rPr lang="en-GB" sz="2200" dirty="0">
                <a:latin typeface="Trebuchet MS"/>
                <a:cs typeface="Trebuchet MS"/>
              </a:rPr>
              <a:t> or Pinatubo every year to counter warming </a:t>
            </a:r>
          </a:p>
          <a:p>
            <a:pPr>
              <a:spcBef>
                <a:spcPct val="50000"/>
              </a:spcBef>
            </a:pPr>
            <a:r>
              <a:rPr lang="en-GB" sz="2200" dirty="0">
                <a:solidFill>
                  <a:schemeClr val="tx2"/>
                </a:solidFill>
                <a:latin typeface="Trebuchet MS"/>
                <a:cs typeface="Trebuchet MS"/>
              </a:rPr>
              <a:t>Cost: 100-200 billion dollars per year</a:t>
            </a:r>
          </a:p>
          <a:p>
            <a:pPr>
              <a:spcBef>
                <a:spcPct val="50000"/>
              </a:spcBef>
            </a:pPr>
            <a:r>
              <a:rPr lang="en-GB" sz="2200" dirty="0">
                <a:latin typeface="Trebuchet MS"/>
                <a:cs typeface="Trebuchet MS"/>
              </a:rPr>
              <a:t>Pro: Abrupt end to warming</a:t>
            </a:r>
          </a:p>
          <a:p>
            <a:pPr>
              <a:spcBef>
                <a:spcPct val="50000"/>
              </a:spcBef>
            </a:pPr>
            <a:r>
              <a:rPr lang="en-GB" sz="2200" dirty="0">
                <a:latin typeface="Trebuchet MS"/>
                <a:cs typeface="Trebuchet MS"/>
              </a:rPr>
              <a:t>Con: same as prior plus contributes to ozone loss in stratosphere, expensive</a:t>
            </a:r>
            <a:endParaRPr lang="en-GB" sz="2200" i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7609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295400"/>
          </a:xfrm>
        </p:spPr>
        <p:txBody>
          <a:bodyPr/>
          <a:lstStyle/>
          <a:p>
            <a:r>
              <a:rPr lang="en-GB" b="1" dirty="0"/>
              <a:t>3. Cloud seeding : low clouds</a:t>
            </a:r>
          </a:p>
        </p:txBody>
      </p:sp>
      <p:pic>
        <p:nvPicPr>
          <p:cNvPr id="48131" name="Picture 3" descr="Albedo_yacht_new_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143000"/>
            <a:ext cx="4664075" cy="314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78932" y="4264025"/>
            <a:ext cx="77554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Trebuchet MS"/>
                <a:cs typeface="Trebuchet MS"/>
              </a:rPr>
              <a:t>Reroute shipping routes where more CCN will form longer lived low-clouds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Trebuchet MS"/>
                <a:cs typeface="Trebuchet MS"/>
              </a:rPr>
              <a:t>Cloud seeding ships inject aerosols (sea salt) and moisture to atmosphere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Trebuchet MS"/>
                <a:cs typeface="Trebuchet MS"/>
              </a:rPr>
              <a:t>This works similar to the indirect effect of aerosols to enhance stratus formation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Cost: 5 billion for ships…     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Trebuchet MS"/>
                <a:cs typeface="Trebuchet MS"/>
              </a:rPr>
              <a:t>Pro: Controllable, energy neutral (alternative energy) </a:t>
            </a:r>
          </a:p>
        </p:txBody>
      </p:sp>
    </p:spTree>
    <p:extLst>
      <p:ext uri="{BB962C8B-B14F-4D97-AF65-F5344CB8AC3E}">
        <p14:creationId xmlns:p14="http://schemas.microsoft.com/office/powerpoint/2010/main" val="504051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4.Increase the reflectivity (albedo) of the surface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219200" y="1981200"/>
            <a:ext cx="6781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Trebuchet MS"/>
                <a:cs typeface="Trebuchet MS"/>
              </a:rPr>
              <a:t>Paint the deserts white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Trebuchet MS"/>
                <a:cs typeface="Trebuchet MS"/>
              </a:rPr>
              <a:t>Enhance reflectivity of human settlements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Trebuchet MS"/>
                <a:cs typeface="Trebuchet MS"/>
              </a:rPr>
              <a:t>Develop &amp; use more reflective grasses</a:t>
            </a:r>
          </a:p>
        </p:txBody>
      </p:sp>
    </p:spTree>
    <p:extLst>
      <p:ext uri="{BB962C8B-B14F-4D97-AF65-F5344CB8AC3E}">
        <p14:creationId xmlns:p14="http://schemas.microsoft.com/office/powerpoint/2010/main" val="304206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rebuchet MS"/>
                <a:cs typeface="Trebuchet MS"/>
              </a:rPr>
              <a:t>Thoughts on Geo-engineering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153400" cy="61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Trebuchet MS"/>
                <a:cs typeface="Trebuchet MS"/>
              </a:rPr>
              <a:t>Our understanding of likely climate change due to geo-engineering “solutions” is far less than that of enhanced carbon dioxide concentrations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Trebuchet MS"/>
                <a:cs typeface="Trebuchet MS"/>
              </a:rPr>
              <a:t>Are these solutions, or more experiments? And what are the unintended impacts?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Trebuchet MS"/>
                <a:cs typeface="Trebuchet MS"/>
              </a:rPr>
              <a:t>Legal and political ramifications 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GB" sz="2400" dirty="0">
                <a:latin typeface="Trebuchet MS"/>
                <a:cs typeface="Trebuchet MS"/>
              </a:rPr>
              <a:t>Who will pay for this?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GB" sz="2400" dirty="0">
                <a:latin typeface="Trebuchet MS"/>
                <a:cs typeface="Trebuchet MS"/>
              </a:rPr>
              <a:t>Who will control the switch?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Trebuchet MS"/>
                <a:cs typeface="Trebuchet MS"/>
              </a:rPr>
              <a:t>Is it a good way of buying time until serious greenhouse gas emission reductions have been agreed and executed?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GB" sz="2400" dirty="0">
              <a:latin typeface="Trebuchet MS"/>
              <a:cs typeface="Trebuchet MS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GB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7840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WHAT IF game…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6021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It is very likely that climate will continue (accelerate) changing over the 21</a:t>
            </a:r>
            <a:r>
              <a:rPr lang="en-US" sz="2800" baseline="30000" dirty="0"/>
              <a:t>st</a:t>
            </a:r>
            <a:r>
              <a:rPr lang="en-US" sz="2800" dirty="0"/>
              <a:t> century…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It is *possible* that other external forcing mechanisms may cancel out these change…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What if climate </a:t>
            </a:r>
            <a:r>
              <a:rPr lang="en-US" sz="2800" dirty="0" err="1"/>
              <a:t>doesn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change?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What if climate does change?</a:t>
            </a:r>
          </a:p>
        </p:txBody>
      </p:sp>
    </p:spTree>
    <p:extLst>
      <p:ext uri="{BB962C8B-B14F-4D97-AF65-F5344CB8AC3E}">
        <p14:creationId xmlns:p14="http://schemas.microsoft.com/office/powerpoint/2010/main" val="1507452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Four Scenarios for a Future World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447800" y="1752600"/>
            <a:ext cx="6781800" cy="4648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4876800" y="1752600"/>
            <a:ext cx="0" cy="464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447800" y="3962400"/>
            <a:ext cx="678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286000" y="1295400"/>
            <a:ext cx="132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We acted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 rot="16200000">
            <a:off x="336550" y="4997450"/>
            <a:ext cx="161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It happened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 rot="16200000">
            <a:off x="2381" y="2588419"/>
            <a:ext cx="212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It didn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>
                <a:latin typeface="Times New Roman" charset="0"/>
              </a:rPr>
              <a:t>t happen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638800" y="1295400"/>
            <a:ext cx="183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We didn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>
                <a:latin typeface="Times New Roman" charset="0"/>
              </a:rPr>
              <a:t>t act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76400" y="2057400"/>
            <a:ext cx="2971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Cost of mitigation is significant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Wasted $$$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676400" y="4038600"/>
            <a:ext cx="3124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Cost of mitigation is significant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Averted extreme disaster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Money very well spent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029200" y="2057400"/>
            <a:ext cx="2971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No Cost, No Harm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Life is good, phew!!!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5029200" y="4038600"/>
            <a:ext cx="2971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No Cost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Global Devastation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 rot="16200000">
            <a:off x="-1916906" y="3669506"/>
            <a:ext cx="4810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charset="0"/>
              </a:rPr>
              <a:t>FUTURE CLIMATE CHANGE</a:t>
            </a:r>
          </a:p>
        </p:txBody>
      </p:sp>
      <p:sp useBgFill="1"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362200" y="914400"/>
            <a:ext cx="4714875" cy="5191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charset="0"/>
              </a:rPr>
              <a:t>ADAPTATION/MITIGATION</a:t>
            </a:r>
          </a:p>
        </p:txBody>
      </p:sp>
    </p:spTree>
    <p:extLst>
      <p:ext uri="{BB962C8B-B14F-4D97-AF65-F5344CB8AC3E}">
        <p14:creationId xmlns:p14="http://schemas.microsoft.com/office/powerpoint/2010/main" val="1950353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Dr. Crystal </a:t>
            </a:r>
            <a:r>
              <a:rPr lang="en-US" dirty="0" err="1"/>
              <a:t>Kolden</a:t>
            </a:r>
            <a:endParaRPr lang="en-US" dirty="0"/>
          </a:p>
          <a:p>
            <a:r>
              <a:rPr lang="en-US" dirty="0"/>
              <a:t>Dr. John </a:t>
            </a:r>
            <a:r>
              <a:rPr lang="en-US" dirty="0" err="1" smtClean="0"/>
              <a:t>Abatzoglou</a:t>
            </a:r>
            <a:r>
              <a:rPr lang="en-US" dirty="0"/>
              <a:t> (http://</a:t>
            </a:r>
            <a:r>
              <a:rPr lang="en-US" dirty="0" err="1"/>
              <a:t>webpages.uidaho.edu</a:t>
            </a:r>
            <a:r>
              <a:rPr lang="en-US" dirty="0"/>
              <a:t>/</a:t>
            </a:r>
            <a:r>
              <a:rPr lang="en-US" dirty="0" err="1"/>
              <a:t>jabatzoglou</a:t>
            </a:r>
            <a:r>
              <a:rPr lang="en-US" smtClean="0"/>
              <a:t>/)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More information:</a:t>
            </a:r>
          </a:p>
          <a:p>
            <a:r>
              <a:rPr lang="en-US" dirty="0" smtClean="0">
                <a:hlinkClick r:id="rId2"/>
              </a:rPr>
              <a:t>www.westernclimateinitiative.org/</a:t>
            </a:r>
            <a:endParaRPr lang="en-US" dirty="0" smtClean="0"/>
          </a:p>
          <a:p>
            <a:r>
              <a:rPr lang="en-US" dirty="0" err="1" smtClean="0"/>
              <a:t>Icenetmatrix.com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http://www.atmos.washington.edu/mm5rt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http://www.wrcc.dri.edu/research/jtwrcc/idaho-mon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http://www.wrcc.dri.edu/monitor/WWDT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http://www.cefa.dri.edu/Westmap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http://www.cpc.ncep.noaa.gov/products/predictions/90day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Sustainable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Mitigation: reducing greenhouse gas emissions and reducing/avoiding negative environmental </a:t>
            </a:r>
            <a:r>
              <a:rPr lang="en-US" dirty="0" smtClean="0"/>
              <a:t>impacts</a:t>
            </a:r>
            <a:endParaRPr lang="en-US" dirty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less fossil fuels costs less!</a:t>
            </a:r>
          </a:p>
          <a:p>
            <a:pPr lvl="1"/>
            <a:r>
              <a:rPr lang="en-US" dirty="0" smtClean="0"/>
              <a:t>We will eventually run out of fossil fuels because they are not a renewable resource.</a:t>
            </a:r>
          </a:p>
          <a:p>
            <a:r>
              <a:rPr lang="en-US" dirty="0" smtClean="0"/>
              <a:t>Adapting to current problems will help us deal with future problems</a:t>
            </a:r>
          </a:p>
          <a:p>
            <a:pPr lvl="1"/>
            <a:r>
              <a:rPr lang="en-US" dirty="0" smtClean="0"/>
              <a:t>Storms, droughts, fires are all projected to be more severe in the future.</a:t>
            </a:r>
          </a:p>
          <a:p>
            <a:pPr lvl="1"/>
            <a:r>
              <a:rPr lang="en-US" dirty="0" smtClean="0"/>
              <a:t>Plan for future changes </a:t>
            </a:r>
          </a:p>
          <a:p>
            <a:r>
              <a:rPr lang="en-US" dirty="0" smtClean="0"/>
              <a:t>Clean and Green Jobs!</a:t>
            </a:r>
          </a:p>
          <a:p>
            <a:pPr lvl="1"/>
            <a:r>
              <a:rPr lang="en-US" dirty="0" smtClean="0"/>
              <a:t>California Clean </a:t>
            </a:r>
            <a:r>
              <a:rPr lang="en-US" dirty="0"/>
              <a:t>A</a:t>
            </a:r>
            <a:r>
              <a:rPr lang="en-US" dirty="0" smtClean="0"/>
              <a:t>ir act 1970: $40 returned for every $1 invested</a:t>
            </a:r>
          </a:p>
          <a:p>
            <a:pPr lvl="2"/>
            <a:r>
              <a:rPr lang="en-US" dirty="0" smtClean="0"/>
              <a:t>Employs near 130,000 people statewide</a:t>
            </a:r>
          </a:p>
          <a:p>
            <a:pPr lvl="1"/>
            <a:r>
              <a:rPr lang="en-US" dirty="0" smtClean="0"/>
              <a:t>Green-collar jobs: energy efficiency, renewables, solutions</a:t>
            </a:r>
          </a:p>
          <a:p>
            <a:pPr lvl="2"/>
            <a:r>
              <a:rPr lang="en-US" dirty="0" smtClean="0"/>
              <a:t>Obama: “5 million green-collar jobs” over next 10 years</a:t>
            </a:r>
          </a:p>
        </p:txBody>
      </p:sp>
    </p:spTree>
    <p:extLst>
      <p:ext uri="{BB962C8B-B14F-4D97-AF65-F5344CB8AC3E}">
        <p14:creationId xmlns:p14="http://schemas.microsoft.com/office/powerpoint/2010/main" val="174984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Over 50% of the American public thinks there are disagreements about the cause of current global warming and climate change.</a:t>
            </a:r>
          </a:p>
          <a:p>
            <a:r>
              <a:rPr lang="en-US" dirty="0" smtClean="0"/>
              <a:t>Political Strife</a:t>
            </a:r>
          </a:p>
          <a:p>
            <a:pPr lvl="1"/>
            <a:r>
              <a:rPr lang="en-US" dirty="0" smtClean="0"/>
              <a:t>Remember, politicians are not scientists!</a:t>
            </a:r>
          </a:p>
          <a:p>
            <a:r>
              <a:rPr lang="en-US" dirty="0" smtClean="0"/>
              <a:t>Nearly all climate scientists believe that current global warming is anthropogenic</a:t>
            </a:r>
          </a:p>
          <a:p>
            <a:pPr lvl="1"/>
            <a:r>
              <a:rPr lang="en-US" dirty="0" smtClean="0"/>
              <a:t>There is disagreement on HOW much of the warming is anthropogenic. </a:t>
            </a:r>
          </a:p>
        </p:txBody>
      </p:sp>
    </p:spTree>
    <p:extLst>
      <p:ext uri="{BB962C8B-B14F-4D97-AF65-F5344CB8AC3E}">
        <p14:creationId xmlns:p14="http://schemas.microsoft.com/office/powerpoint/2010/main" val="184303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088110-1E05-6B48-A91C-C721FCBA465E}" type="slidenum">
              <a:rPr lang="en-US">
                <a:solidFill>
                  <a:srgbClr val="898989"/>
                </a:solidFill>
              </a:rPr>
              <a:pPr eaLnBrk="1" hangingPunct="1"/>
              <a:t>5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2293" name="Picture 2" descr="World Greenhouse gas emissions by sector. World Greenhouse gas emissions, end use, activity and gas for various energy sect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52400"/>
            <a:ext cx="6705600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05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sz="3200"/>
              <a:t>But it will hurt the economy…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229600" cy="4419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200"/>
              <a:t>California clean air act 1970: 40$ returned for every 1$ invested</a:t>
            </a:r>
          </a:p>
          <a:p>
            <a:pPr>
              <a:buClr>
                <a:schemeClr val="tx1"/>
              </a:buClr>
            </a:pPr>
            <a:r>
              <a:rPr lang="en-US" sz="2200"/>
              <a:t>Employs near 130,000 people statewide</a:t>
            </a:r>
          </a:p>
          <a:p>
            <a:pPr>
              <a:buClr>
                <a:schemeClr val="tx1"/>
              </a:buClr>
            </a:pPr>
            <a:endParaRPr lang="en-US" sz="2200"/>
          </a:p>
          <a:p>
            <a:pPr>
              <a:buClr>
                <a:schemeClr val="tx1"/>
              </a:buClr>
            </a:pPr>
            <a:r>
              <a:rPr lang="en-US" sz="2200"/>
              <a:t>Green-collar jobs: energy efficiency, renewables, solutions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000"/>
              <a:t>Obama: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5 million green-collar jobs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over next 10 years</a:t>
            </a:r>
          </a:p>
          <a:p>
            <a:pPr>
              <a:buClr>
                <a:schemeClr val="tx1"/>
              </a:buClr>
            </a:pPr>
            <a:r>
              <a:rPr lang="en-US" sz="2200"/>
              <a:t>Green-lining on economic fallout</a:t>
            </a:r>
          </a:p>
          <a:p>
            <a:pPr>
              <a:buClr>
                <a:schemeClr val="tx1"/>
              </a:buClr>
            </a:pPr>
            <a:r>
              <a:rPr lang="en-US" sz="2200"/>
              <a:t>In California (AB 32):  carbon dioxide emission reduction bill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200"/>
              <a:t>Increase state gross product by 4 billion by 2020 (15% increase from just business as usual)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200"/>
              <a:t>Per capita income increase by $200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200"/>
              <a:t>100,000 jobs added to economy</a:t>
            </a:r>
          </a:p>
          <a:p>
            <a:pPr lvl="1">
              <a:buClr>
                <a:srgbClr val="FFFF00"/>
              </a:buClr>
              <a:buFontTx/>
              <a:buChar char="•"/>
            </a:pPr>
            <a:endParaRPr lang="en-US" sz="2200"/>
          </a:p>
          <a:p>
            <a:pPr lvl="1">
              <a:buClr>
                <a:srgbClr val="FFFF00"/>
              </a:buClr>
              <a:buFontTx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15932913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 Step Recovery Program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en-GB" sz="2200" b="1" dirty="0">
                <a:solidFill>
                  <a:schemeClr val="tx2"/>
                </a:solidFill>
              </a:rPr>
              <a:t>STEP 1: Admit there is a problem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sz="2000" dirty="0"/>
              <a:t>	Accepting that anthropogenic factors have and will contribute to problematic changes in climate that will impact our planet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sz="2200" b="1" dirty="0">
                <a:solidFill>
                  <a:schemeClr val="tx2"/>
                </a:solidFill>
              </a:rPr>
              <a:t>STEP 2: Action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sz="2000" dirty="0"/>
              <a:t>What can we do?</a:t>
            </a:r>
          </a:p>
          <a:p>
            <a:pPr>
              <a:lnSpc>
                <a:spcPct val="140000"/>
              </a:lnSpc>
              <a:buFontTx/>
              <a:buAutoNum type="arabicPeriod"/>
            </a:pPr>
            <a:r>
              <a:rPr lang="en-GB" sz="2000" dirty="0"/>
              <a:t>Adapt to whatever happens: </a:t>
            </a:r>
            <a:r>
              <a:rPr lang="en-GB" sz="2000" b="1" dirty="0"/>
              <a:t>Adaptation</a:t>
            </a:r>
          </a:p>
          <a:p>
            <a:pPr>
              <a:lnSpc>
                <a:spcPct val="140000"/>
              </a:lnSpc>
              <a:buFontTx/>
              <a:buAutoNum type="arabicPeriod"/>
            </a:pPr>
            <a:r>
              <a:rPr lang="en-GB" sz="2000" dirty="0"/>
              <a:t>Move towards a drastic reduction of the emissions of greenhouse gases: </a:t>
            </a:r>
            <a:r>
              <a:rPr lang="en-GB" sz="2000" b="1" dirty="0"/>
              <a:t>Mitigation</a:t>
            </a:r>
          </a:p>
          <a:p>
            <a:pPr>
              <a:lnSpc>
                <a:spcPct val="140000"/>
              </a:lnSpc>
              <a:buFontTx/>
              <a:buAutoNum type="arabicPeriod"/>
            </a:pPr>
            <a:r>
              <a:rPr lang="en-GB" sz="2000" dirty="0"/>
              <a:t>Do something else to compensate: </a:t>
            </a:r>
            <a:r>
              <a:rPr lang="en-GB" sz="2000" b="1" dirty="0"/>
              <a:t>Geo-engineering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sz="2200" b="1" dirty="0">
                <a:solidFill>
                  <a:schemeClr val="tx2"/>
                </a:solidFill>
              </a:rPr>
              <a:t>STEP 3: Cooperation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sz="2000" dirty="0"/>
              <a:t>What can one individual do to change the world?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992697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95800"/>
          </a:xfrm>
        </p:spPr>
        <p:txBody>
          <a:bodyPr/>
          <a:lstStyle/>
          <a:p>
            <a:r>
              <a:rPr lang="en-US" sz="2400" dirty="0"/>
              <a:t>Societies have a long record of adapting to impacts of weather and climate</a:t>
            </a:r>
          </a:p>
          <a:p>
            <a:r>
              <a:rPr lang="en-US" sz="2400" b="1" dirty="0"/>
              <a:t>Idea:</a:t>
            </a:r>
            <a:r>
              <a:rPr lang="en-US" sz="2400" dirty="0"/>
              <a:t> Several aspects of climate change are unavoidable, so preparations can be taken to reduce impacts</a:t>
            </a:r>
          </a:p>
          <a:p>
            <a:pPr lvl="1"/>
            <a:r>
              <a:rPr lang="en-US" sz="2400" dirty="0"/>
              <a:t>Proactive planning and management can avert future disasters</a:t>
            </a:r>
          </a:p>
          <a:p>
            <a:pPr lvl="1"/>
            <a:r>
              <a:rPr lang="en-US" sz="2400" dirty="0"/>
              <a:t>Utilize climate change information to prepare 20-50-100 years out</a:t>
            </a:r>
          </a:p>
        </p:txBody>
      </p:sp>
    </p:spTree>
    <p:extLst>
      <p:ext uri="{BB962C8B-B14F-4D97-AF65-F5344CB8AC3E}">
        <p14:creationId xmlns:p14="http://schemas.microsoft.com/office/powerpoint/2010/main" val="1727145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Mitigation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Defined: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Steps taken to avoid or minimize negative environmental impacts.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Idea: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We can minimize future impacts by limiting the degree or magnitude of the action of emitting greenhouse gases today</a:t>
            </a:r>
          </a:p>
          <a:p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486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1307</Words>
  <Application>Microsoft Macintosh PowerPoint</Application>
  <PresentationFormat>On-screen Show (4:3)</PresentationFormat>
  <Paragraphs>213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Climate mitigation and adaptation</vt:lpstr>
      <vt:lpstr>Intergovernmental Panel on Climate Change (IPCC)</vt:lpstr>
      <vt:lpstr>More Sustainable Living</vt:lpstr>
      <vt:lpstr>Controversy</vt:lpstr>
      <vt:lpstr>PowerPoint Presentation</vt:lpstr>
      <vt:lpstr>But it will hurt the economy…</vt:lpstr>
      <vt:lpstr>3 Step Recovery Program </vt:lpstr>
      <vt:lpstr>Adaptation</vt:lpstr>
      <vt:lpstr>Mitigation</vt:lpstr>
      <vt:lpstr>Kyoto Protocol</vt:lpstr>
      <vt:lpstr>Carbon Dioxide Mitigation</vt:lpstr>
      <vt:lpstr>CO2 emissions for various scenarios (550 ppm)</vt:lpstr>
      <vt:lpstr>Hypothetical: GHG vs. Climate Change</vt:lpstr>
      <vt:lpstr>Positive vs. Negative Feedbacks</vt:lpstr>
      <vt:lpstr>Hypothetical: Climate Change vs. Impact</vt:lpstr>
      <vt:lpstr>Hypothetical: GHG vs. Impact</vt:lpstr>
      <vt:lpstr>PowerPoint Presentation</vt:lpstr>
      <vt:lpstr>A Carbon Tax???</vt:lpstr>
      <vt:lpstr>PowerPoint Presentation</vt:lpstr>
      <vt:lpstr>PowerPoint Presentation</vt:lpstr>
      <vt:lpstr>PowerPoint Presentation</vt:lpstr>
      <vt:lpstr>1. Space Solar Shields</vt:lpstr>
      <vt:lpstr>2. Mimic Volcanoes in Stratosphere </vt:lpstr>
      <vt:lpstr>3. Cloud seeding : low clouds</vt:lpstr>
      <vt:lpstr>PowerPoint Presentation</vt:lpstr>
      <vt:lpstr>PowerPoint Presentation</vt:lpstr>
      <vt:lpstr>The WHAT IF game…</vt:lpstr>
      <vt:lpstr>Four Scenarios for a Future World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Climate Change</dc:title>
  <dc:creator>Joy Campbell</dc:creator>
  <cp:lastModifiedBy>Crystal Kolden</cp:lastModifiedBy>
  <cp:revision>146</cp:revision>
  <dcterms:created xsi:type="dcterms:W3CDTF">2012-02-24T08:39:47Z</dcterms:created>
  <dcterms:modified xsi:type="dcterms:W3CDTF">2013-04-26T00:57:11Z</dcterms:modified>
</cp:coreProperties>
</file>